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tags/tag1.xml" ContentType="application/vnd.openxmlformats-officedocument.presentationml.tags+xml"/>
  <Override PartName="/ppt/tags/tag27.xml" ContentType="application/vnd.openxmlformats-officedocument.presentationml.tags+xml"/>
  <Override PartName="/ppt/slides/slide33.xml" ContentType="application/vnd.openxmlformats-officedocument.presentationml.slide+xml"/>
  <Override PartName="/ppt/tags/tag11.xml" ContentType="application/vnd.openxmlformats-officedocument.presentationml.tags+xml"/>
  <Default Extension="bin" ContentType="application/vnd.openxmlformats-officedocument.presentationml.printerSettings"/>
  <Override PartName="/ppt/tags/tag30.xml" ContentType="application/vnd.openxmlformats-officedocument.presentationml.tags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tags/tag15.xml" ContentType="application/vnd.openxmlformats-officedocument.presentationml.tags+xml"/>
  <Override PartName="/ppt/tags/tag5.xml" ContentType="application/vnd.openxmlformats-officedocument.presentationml.tags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ags/tag20.xml" ContentType="application/vnd.openxmlformats-officedocument.presentationml.tags+xml"/>
  <Override PartName="/ppt/theme/theme1.xml" ContentType="application/vnd.openxmlformats-officedocument.theme+xml"/>
  <Override PartName="/ppt/tags/tag3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9.xml" ContentType="application/vnd.openxmlformats-officedocument.presentationml.tags+xml"/>
  <Override PartName="/ppt/tags/tag9.xml" ContentType="application/vnd.openxmlformats-officedocument.presentationml.tags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tags/tag24.xml" ContentType="application/vnd.openxmlformats-officedocument.presentationml.tags+xml"/>
  <Override PartName="/ppt/slides/slide7.xml" ContentType="application/vnd.openxmlformats-officedocument.presentationml.slide+xml"/>
  <Override PartName="/ppt/slides/slide46.xml" ContentType="application/vnd.openxmlformats-officedocument.presentationml.slide+xml"/>
  <Override PartName="/ppt/embeddings/oleObject2.bin" ContentType="application/vnd.openxmlformats-officedocument.oleObject"/>
  <Default Extension="tiff" ContentType="image/tiff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28.xml" ContentType="application/vnd.openxmlformats-officedocument.presentationml.tags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tags/tag31.xml" ContentType="application/vnd.openxmlformats-officedocument.presentationml.tags+xml"/>
  <Override PartName="/ppt/presProps.xml" ContentType="application/vnd.openxmlformats-officedocument.presentationml.presProps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tags/tag16.xml" ContentType="application/vnd.openxmlformats-officedocument.presentationml.tags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tags/tag6.xml" ContentType="application/vnd.openxmlformats-officedocument.presentationml.tags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ags/tag21.xml" ContentType="application/vnd.openxmlformats-officedocument.presentationml.tags+xml"/>
  <Override PartName="/ppt/tags/tag35.xml" ContentType="application/vnd.openxmlformats-officedocument.presentationml.tags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tags/tag25.xml" ContentType="application/vnd.openxmlformats-officedocument.presentationml.tags+xml"/>
  <Override PartName="/ppt/slides/slide31.xml" ContentType="application/vnd.openxmlformats-officedocument.presentationml.slide+xml"/>
  <Override PartName="/ppt/embeddings/oleObject3.bin" ContentType="application/vnd.openxmlformats-officedocument.oleObject"/>
  <Default Extension="emf" ContentType="image/x-emf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tags/tag13.xml" ContentType="application/vnd.openxmlformats-officedocument.presentationml.tags+xml"/>
  <Override PartName="/ppt/tags/tag3.xml" ContentType="application/vnd.openxmlformats-officedocument.presentationml.tags+xml"/>
  <Override PartName="/ppt/slides/slide1.xml" ContentType="application/vnd.openxmlformats-officedocument.presentationml.slide+xml"/>
  <Override PartName="/ppt/tags/tag29.xml" ContentType="application/vnd.openxmlformats-officedocument.presentationml.tags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tags/tag32.xml" ContentType="application/vnd.openxmlformats-officedocument.presentationml.tags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tags/tag17.xml" ContentType="application/vnd.openxmlformats-officedocument.presentationml.tags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ags/tag7.xml" ContentType="application/vnd.openxmlformats-officedocument.presentationml.tags+xml"/>
  <Override PartName="/ppt/tags/tag22.xml" ContentType="application/vnd.openxmlformats-officedocument.presentationml.tags+xml"/>
  <Override PartName="/ppt/slides/slide63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tags/tag26.xml" ContentType="application/vnd.openxmlformats-officedocument.presentationml.tags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tags/tag10.xml" ContentType="application/vnd.openxmlformats-officedocument.presentationml.tag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tags/tag14.xml" ContentType="application/vnd.openxmlformats-officedocument.presentationml.tags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ags/tag33.xml" ContentType="application/vnd.openxmlformats-officedocument.presentationml.tags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tags/tag18.xml" ContentType="application/vnd.openxmlformats-officedocument.presentationml.tags+xml"/>
  <Override PartName="/ppt/tags/tag8.xml" ContentType="application/vnd.openxmlformats-officedocument.presentationml.tags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tags/tag23.xml" ContentType="application/vnd.openxmlformats-officedocument.presentationml.tags+xml"/>
  <Override PartName="/ppt/slides/slide6.xml" ContentType="application/vnd.openxmlformats-officedocument.presentationml.slide+xml"/>
  <Override PartName="/ppt/embeddings/oleObject1.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7" r:id="rId2"/>
    <p:sldId id="258" r:id="rId3"/>
    <p:sldId id="277" r:id="rId4"/>
    <p:sldId id="308" r:id="rId5"/>
    <p:sldId id="309" r:id="rId6"/>
    <p:sldId id="278" r:id="rId7"/>
    <p:sldId id="305" r:id="rId8"/>
    <p:sldId id="304" r:id="rId9"/>
    <p:sldId id="306" r:id="rId10"/>
    <p:sldId id="307" r:id="rId11"/>
    <p:sldId id="279" r:id="rId12"/>
    <p:sldId id="298" r:id="rId13"/>
    <p:sldId id="310" r:id="rId14"/>
    <p:sldId id="280" r:id="rId15"/>
    <p:sldId id="299" r:id="rId16"/>
    <p:sldId id="311" r:id="rId17"/>
    <p:sldId id="281" r:id="rId18"/>
    <p:sldId id="312" r:id="rId19"/>
    <p:sldId id="262" r:id="rId20"/>
    <p:sldId id="315" r:id="rId21"/>
    <p:sldId id="260" r:id="rId22"/>
    <p:sldId id="313" r:id="rId23"/>
    <p:sldId id="314" r:id="rId24"/>
    <p:sldId id="282" r:id="rId25"/>
    <p:sldId id="301" r:id="rId26"/>
    <p:sldId id="300" r:id="rId27"/>
    <p:sldId id="283" r:id="rId28"/>
    <p:sldId id="318" r:id="rId29"/>
    <p:sldId id="284" r:id="rId30"/>
    <p:sldId id="285" r:id="rId31"/>
    <p:sldId id="317" r:id="rId32"/>
    <p:sldId id="263" r:id="rId33"/>
    <p:sldId id="264" r:id="rId34"/>
    <p:sldId id="286" r:id="rId35"/>
    <p:sldId id="316" r:id="rId36"/>
    <p:sldId id="289" r:id="rId37"/>
    <p:sldId id="287" r:id="rId38"/>
    <p:sldId id="266" r:id="rId39"/>
    <p:sldId id="320" r:id="rId40"/>
    <p:sldId id="265" r:id="rId41"/>
    <p:sldId id="288" r:id="rId42"/>
    <p:sldId id="319" r:id="rId43"/>
    <p:sldId id="267" r:id="rId44"/>
    <p:sldId id="290" r:id="rId45"/>
    <p:sldId id="321" r:id="rId46"/>
    <p:sldId id="268" r:id="rId47"/>
    <p:sldId id="291" r:id="rId48"/>
    <p:sldId id="322" r:id="rId49"/>
    <p:sldId id="292" r:id="rId50"/>
    <p:sldId id="272" r:id="rId51"/>
    <p:sldId id="323" r:id="rId52"/>
    <p:sldId id="275" r:id="rId53"/>
    <p:sldId id="276" r:id="rId54"/>
    <p:sldId id="324" r:id="rId55"/>
    <p:sldId id="271" r:id="rId56"/>
    <p:sldId id="302" r:id="rId57"/>
    <p:sldId id="293" r:id="rId58"/>
    <p:sldId id="303" r:id="rId59"/>
    <p:sldId id="294" r:id="rId60"/>
    <p:sldId id="273" r:id="rId61"/>
    <p:sldId id="295" r:id="rId62"/>
    <p:sldId id="296" r:id="rId63"/>
    <p:sldId id="274" r:id="rId64"/>
    <p:sldId id="297" r:id="rId65"/>
    <p:sldId id="325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0FA-720D-4414-9FE6-628692398FF8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E1D-87AA-4B41-BB2F-3BFE9101A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0FA-720D-4414-9FE6-628692398FF8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E1D-87AA-4B41-BB2F-3BFE9101A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0FA-720D-4414-9FE6-628692398FF8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E1D-87AA-4B41-BB2F-3BFE9101A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0FA-720D-4414-9FE6-628692398FF8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E1D-87AA-4B41-BB2F-3BFE9101A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0FA-720D-4414-9FE6-628692398FF8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E1D-87AA-4B41-BB2F-3BFE9101A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0FA-720D-4414-9FE6-628692398FF8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E1D-87AA-4B41-BB2F-3BFE9101A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0FA-720D-4414-9FE6-628692398FF8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E1D-87AA-4B41-BB2F-3BFE9101A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0FA-720D-4414-9FE6-628692398FF8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E1D-87AA-4B41-BB2F-3BFE9101A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0FA-720D-4414-9FE6-628692398FF8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E1D-87AA-4B41-BB2F-3BFE9101A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0FA-720D-4414-9FE6-628692398FF8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E1D-87AA-4B41-BB2F-3BFE9101A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0FA-720D-4414-9FE6-628692398FF8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3E1D-87AA-4B41-BB2F-3BFE9101A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220FA-720D-4414-9FE6-628692398FF8}" type="datetimeFigureOut">
              <a:rPr lang="en-US" smtClean="0"/>
              <a:pPr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F3E1D-87AA-4B41-BB2F-3BFE9101A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0" Type="http://schemas.openxmlformats.org/officeDocument/2006/relationships/image" Target="../media/image16.emf"/><Relationship Id="rId11" Type="http://schemas.openxmlformats.org/officeDocument/2006/relationships/image" Target="../media/image17.emf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tags" Target="../tags/tag31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tags" Target="../tags/tag3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tags" Target="../tags/tag3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Search Engines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Retrieval in Practice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6096000"/>
            <a:ext cx="19319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smtClean="0"/>
              <a:t>All slides ©Addison Wesley,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P(</a:t>
            </a:r>
            <a:r>
              <a:rPr lang="en-US" i="1" dirty="0" smtClean="0"/>
              <a:t>d</a:t>
            </a:r>
            <a:r>
              <a:rPr lang="en-US" dirty="0" smtClean="0"/>
              <a:t> | 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P(</a:t>
            </a:r>
            <a:r>
              <a:rPr lang="en-US" i="1" dirty="0" smtClean="0"/>
              <a:t>d</a:t>
            </a:r>
            <a:r>
              <a:rPr lang="en-US" dirty="0" smtClean="0"/>
              <a:t> | </a:t>
            </a:r>
            <a:r>
              <a:rPr lang="en-US" i="1" dirty="0" smtClean="0"/>
              <a:t>c</a:t>
            </a:r>
            <a:r>
              <a:rPr lang="en-US" dirty="0" smtClean="0"/>
              <a:t>) is the probability that document </a:t>
            </a:r>
            <a:r>
              <a:rPr lang="en-US" i="1" dirty="0" smtClean="0"/>
              <a:t>d</a:t>
            </a:r>
            <a:r>
              <a:rPr lang="en-US" dirty="0" smtClean="0"/>
              <a:t> is observed given the class is known to be </a:t>
            </a:r>
            <a:r>
              <a:rPr lang="en-US" i="1" dirty="0" smtClean="0"/>
              <a:t>c</a:t>
            </a:r>
          </a:p>
          <a:p>
            <a:r>
              <a:rPr lang="en-US" dirty="0" smtClean="0"/>
              <a:t>Estimate depends on the </a:t>
            </a:r>
            <a:r>
              <a:rPr lang="en-US" i="1" dirty="0" smtClean="0"/>
              <a:t>event space</a:t>
            </a:r>
            <a:r>
              <a:rPr lang="en-US" dirty="0" smtClean="0"/>
              <a:t> used to represent the documents</a:t>
            </a:r>
          </a:p>
          <a:p>
            <a:r>
              <a:rPr lang="en-US" dirty="0" smtClean="0"/>
              <a:t>What is an event space?</a:t>
            </a:r>
          </a:p>
          <a:p>
            <a:pPr lvl="1"/>
            <a:r>
              <a:rPr lang="en-US" dirty="0" smtClean="0"/>
              <a:t>The set of all possible outcomes for a given random variable</a:t>
            </a:r>
          </a:p>
          <a:p>
            <a:pPr lvl="1"/>
            <a:r>
              <a:rPr lang="en-US" dirty="0" smtClean="0"/>
              <a:t>For a coin toss random variable the event space is </a:t>
            </a:r>
            <a:r>
              <a:rPr lang="en-US" i="1" dirty="0" smtClean="0"/>
              <a:t>S</a:t>
            </a:r>
            <a:r>
              <a:rPr lang="en-US" dirty="0" smtClean="0"/>
              <a:t> = {heads, tails}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Bernoulli Event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Documents are represented as binary vectors</a:t>
            </a:r>
          </a:p>
          <a:p>
            <a:pPr lvl="1"/>
            <a:r>
              <a:rPr lang="en-US" dirty="0" smtClean="0"/>
              <a:t>One entry for every word in the vocabulary</a:t>
            </a:r>
          </a:p>
          <a:p>
            <a:pPr lvl="1"/>
            <a:r>
              <a:rPr lang="en-US" dirty="0" smtClean="0"/>
              <a:t>Entry </a:t>
            </a:r>
            <a:r>
              <a:rPr lang="en-US" i="1" dirty="0" smtClean="0"/>
              <a:t>i</a:t>
            </a:r>
            <a:r>
              <a:rPr lang="en-US" dirty="0" smtClean="0"/>
              <a:t> = 1 if word </a:t>
            </a:r>
            <a:r>
              <a:rPr lang="en-US" i="1" dirty="0" smtClean="0"/>
              <a:t>i</a:t>
            </a:r>
            <a:r>
              <a:rPr lang="en-US" dirty="0" smtClean="0"/>
              <a:t> occurs in the document and is 0 otherwise</a:t>
            </a:r>
          </a:p>
          <a:p>
            <a:r>
              <a:rPr lang="en-US" dirty="0" smtClean="0"/>
              <a:t>Multiple Bernoulli distribution is a natural way to model distributions over binary vectors</a:t>
            </a:r>
          </a:p>
          <a:p>
            <a:r>
              <a:rPr lang="en-US" dirty="0" smtClean="0"/>
              <a:t>Same event space as used in the classical probabilistic retrieval model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Bernoulli Document Representation</a:t>
            </a:r>
            <a:endParaRPr lang="en-US" dirty="0"/>
          </a:p>
        </p:txBody>
      </p:sp>
      <p:pic>
        <p:nvPicPr>
          <p:cNvPr id="28673" name="Picture 1" descr="C:\Users\croft\Desktop\tab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7558088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Multiple-Bernoulli: Estimating P(</a:t>
            </a:r>
            <a:r>
              <a:rPr lang="en-US" i="1" dirty="0" smtClean="0"/>
              <a:t>d</a:t>
            </a:r>
            <a:r>
              <a:rPr lang="en-US" dirty="0" smtClean="0"/>
              <a:t> | 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i="1" dirty="0" smtClean="0"/>
              <a:t>d</a:t>
            </a:r>
            <a:r>
              <a:rPr lang="en-US" dirty="0" smtClean="0"/>
              <a:t> | </a:t>
            </a:r>
            <a:r>
              <a:rPr lang="en-US" i="1" dirty="0" smtClean="0"/>
              <a:t>c</a:t>
            </a:r>
            <a:r>
              <a:rPr lang="en-US" dirty="0" smtClean="0"/>
              <a:t>) is computed as: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Laplacian</a:t>
            </a:r>
            <a:r>
              <a:rPr lang="en-US" dirty="0" smtClean="0"/>
              <a:t> smoothed estimate: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Collection smoothed estimate:</a:t>
            </a:r>
            <a:endParaRPr lang="en-US" dirty="0"/>
          </a:p>
        </p:txBody>
      </p:sp>
      <p:pic>
        <p:nvPicPr>
          <p:cNvPr id="11" name="Content Placeholder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6340" y="2514598"/>
            <a:ext cx="5131318" cy="609602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18045" y="4191000"/>
            <a:ext cx="2107908" cy="583753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27525" y="5817039"/>
            <a:ext cx="2488949" cy="6599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Multinomial Event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Documents are represented as vectors of term frequencies</a:t>
            </a:r>
          </a:p>
          <a:p>
            <a:pPr lvl="1"/>
            <a:r>
              <a:rPr lang="en-US" dirty="0" smtClean="0"/>
              <a:t>One entry for every word in the vocabulary</a:t>
            </a:r>
          </a:p>
          <a:p>
            <a:pPr lvl="1"/>
            <a:r>
              <a:rPr lang="en-US" dirty="0" smtClean="0"/>
              <a:t>Entry </a:t>
            </a:r>
            <a:r>
              <a:rPr lang="en-US" i="1" dirty="0" smtClean="0"/>
              <a:t>i</a:t>
            </a:r>
            <a:r>
              <a:rPr lang="en-US" dirty="0" smtClean="0"/>
              <a:t> = number of times that term </a:t>
            </a:r>
            <a:r>
              <a:rPr lang="en-US" i="1" dirty="0" smtClean="0"/>
              <a:t>i </a:t>
            </a:r>
            <a:r>
              <a:rPr lang="en-US" dirty="0" smtClean="0"/>
              <a:t>occurs in the document</a:t>
            </a:r>
          </a:p>
          <a:p>
            <a:r>
              <a:rPr lang="en-US" dirty="0" smtClean="0"/>
              <a:t>Multinomial distribution is a natural way to model distributions over frequency vectors</a:t>
            </a:r>
          </a:p>
          <a:p>
            <a:r>
              <a:rPr lang="en-US" dirty="0" smtClean="0"/>
              <a:t>Same event space as used in the language modeling retrieval model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Multinomial Document Representation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0076" y="2007094"/>
            <a:ext cx="7543846" cy="340311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Multinomial: Estimating P(</a:t>
            </a:r>
            <a:r>
              <a:rPr lang="en-US" i="1" dirty="0" smtClean="0"/>
              <a:t>d</a:t>
            </a:r>
            <a:r>
              <a:rPr lang="en-US" dirty="0" smtClean="0"/>
              <a:t> | 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P(</a:t>
            </a:r>
            <a:r>
              <a:rPr lang="en-US" i="1" dirty="0" smtClean="0"/>
              <a:t>d</a:t>
            </a:r>
            <a:r>
              <a:rPr lang="en-US" dirty="0" smtClean="0"/>
              <a:t> | </a:t>
            </a:r>
            <a:r>
              <a:rPr lang="en-US" i="1" dirty="0" smtClean="0"/>
              <a:t>c</a:t>
            </a:r>
            <a:r>
              <a:rPr lang="en-US" dirty="0" smtClean="0"/>
              <a:t>) is computed as: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Laplacian</a:t>
            </a:r>
            <a:r>
              <a:rPr lang="en-US" dirty="0" smtClean="0"/>
              <a:t> smoothed estimate: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Collection smoothed estimate: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1093" y="2235706"/>
            <a:ext cx="6781813" cy="1269494"/>
          </a:xfrm>
          <a:prstGeom prst="rect">
            <a:avLst/>
          </a:prstGeom>
          <a:noFill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8152" y="4419600"/>
            <a:ext cx="2107695" cy="609602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1743" y="5893306"/>
            <a:ext cx="2540513" cy="736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geometric principles</a:t>
            </a:r>
          </a:p>
          <a:p>
            <a:r>
              <a:rPr lang="en-US" dirty="0" smtClean="0"/>
              <a:t>Given a set of inputs labeled ‘+’ and ‘-’, find the “best” </a:t>
            </a:r>
            <a:r>
              <a:rPr lang="en-US" dirty="0" err="1" smtClean="0"/>
              <a:t>hyperplane</a:t>
            </a:r>
            <a:r>
              <a:rPr lang="en-US" dirty="0" smtClean="0"/>
              <a:t> that separates the ‘+’s and ‘-’s</a:t>
            </a:r>
          </a:p>
          <a:p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How is “best” defined?</a:t>
            </a:r>
          </a:p>
          <a:p>
            <a:pPr lvl="1"/>
            <a:r>
              <a:rPr lang="en-US" dirty="0" smtClean="0"/>
              <a:t>What if no </a:t>
            </a:r>
            <a:r>
              <a:rPr lang="en-US" dirty="0" err="1" smtClean="0"/>
              <a:t>hyperplane</a:t>
            </a:r>
            <a:r>
              <a:rPr lang="en-US" dirty="0" smtClean="0"/>
              <a:t> exists such that the ‘+’s and ‘-’s can be perfectly separated?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“Best” </a:t>
            </a:r>
            <a:r>
              <a:rPr lang="en-US" dirty="0" err="1" smtClean="0"/>
              <a:t>Hyperplane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 what is a </a:t>
            </a:r>
            <a:r>
              <a:rPr lang="en-US" dirty="0" err="1" smtClean="0"/>
              <a:t>hyperplane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 generalization of a line to higher dimensions</a:t>
            </a:r>
          </a:p>
          <a:p>
            <a:pPr lvl="1"/>
            <a:r>
              <a:rPr lang="en-US" dirty="0" smtClean="0"/>
              <a:t>Defined by a vector </a:t>
            </a:r>
            <a:r>
              <a:rPr lang="en-US" i="1" dirty="0" smtClean="0"/>
              <a:t>w</a:t>
            </a:r>
          </a:p>
          <a:p>
            <a:r>
              <a:rPr lang="en-US" dirty="0" smtClean="0"/>
              <a:t>With SVMs, the best </a:t>
            </a:r>
            <a:r>
              <a:rPr lang="en-US" dirty="0" err="1" smtClean="0"/>
              <a:t>hyperplane</a:t>
            </a:r>
            <a:r>
              <a:rPr lang="en-US" dirty="0" smtClean="0"/>
              <a:t> is the one with the </a:t>
            </a:r>
            <a:r>
              <a:rPr lang="en-US" i="1" dirty="0" smtClean="0"/>
              <a:t>maximum margin</a:t>
            </a:r>
          </a:p>
          <a:p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baseline="30000" dirty="0" smtClean="0"/>
              <a:t>+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baseline="30000" dirty="0" smtClean="0"/>
              <a:t>-</a:t>
            </a:r>
            <a:r>
              <a:rPr lang="en-US" dirty="0" smtClean="0"/>
              <a:t> are the closest ‘+’ and ‘-’ inputs to the </a:t>
            </a:r>
            <a:r>
              <a:rPr lang="en-US" dirty="0" err="1" smtClean="0"/>
              <a:t>hyperplane</a:t>
            </a:r>
            <a:r>
              <a:rPr lang="en-US" dirty="0" smtClean="0"/>
              <a:t>, then the margin is:</a:t>
            </a:r>
          </a:p>
        </p:txBody>
      </p:sp>
      <p:pic>
        <p:nvPicPr>
          <p:cNvPr id="7" name="Content Placeholder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3485" y="5638800"/>
            <a:ext cx="3531115" cy="635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457255" y="1409700"/>
            <a:ext cx="6229491" cy="5147887"/>
            <a:chOff x="1390509" y="1485900"/>
            <a:chExt cx="6229491" cy="5147887"/>
          </a:xfrm>
        </p:grpSpPr>
        <p:sp>
          <p:nvSpPr>
            <p:cNvPr id="4" name="TextBox 3"/>
            <p:cNvSpPr txBox="1"/>
            <p:nvPr/>
          </p:nvSpPr>
          <p:spPr>
            <a:xfrm>
              <a:off x="2419209" y="2686050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90509" y="5029200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76709" y="1768301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76459" y="2914650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33409" y="3486150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47809" y="3886200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76559" y="1885950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90609" y="4743450"/>
              <a:ext cx="28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+</a:t>
              </a:r>
              <a:endParaRPr lang="en-U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76959" y="222885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–</a:t>
              </a:r>
              <a:endParaRPr 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19609" y="594360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–</a:t>
              </a:r>
              <a:endParaRPr lang="en-US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76859" y="268605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–</a:t>
              </a:r>
              <a:endParaRPr 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62609" y="462915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–</a:t>
              </a:r>
              <a:endParaRPr 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19809" y="348615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–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1059" y="485775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–</a:t>
              </a:r>
              <a:endParaRPr lang="en-US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76809" y="394335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–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33759" y="594360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–</a:t>
              </a:r>
              <a:endParaRPr lang="en-US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33909" y="325755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–</a:t>
              </a:r>
              <a:endParaRPr lang="en-US" sz="2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33609" y="411480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+</a:t>
              </a:r>
              <a:endParaRPr lang="en-US" sz="24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90809" y="565785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–</a:t>
              </a:r>
              <a:endParaRPr lang="en-US" sz="2400" b="1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5400000" flipH="1" flipV="1">
              <a:off x="1933434" y="1971675"/>
              <a:ext cx="5143500" cy="4171950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2847834" y="1971675"/>
              <a:ext cx="5143500" cy="417195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1133334" y="1971675"/>
              <a:ext cx="5143500" cy="417195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33709" y="3486150"/>
              <a:ext cx="1085850" cy="857250"/>
            </a:xfrm>
            <a:prstGeom prst="line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 rot="2275911">
              <a:off x="4178666" y="3491689"/>
              <a:ext cx="1257300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Margin</a:t>
              </a:r>
              <a:endParaRPr lang="en-US" b="1" dirty="0"/>
            </a:p>
          </p:txBody>
        </p:sp>
        <p:sp>
          <p:nvSpPr>
            <p:cNvPr id="51" name="TextBox 50"/>
            <p:cNvSpPr txBox="1"/>
            <p:nvPr/>
          </p:nvSpPr>
          <p:spPr>
            <a:xfrm rot="18503314">
              <a:off x="1973185" y="5045349"/>
              <a:ext cx="2653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Hyperplane</a:t>
              </a:r>
              <a:endParaRPr lang="en-US" b="1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3390759" y="417195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5333859" y="18288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847959" y="57150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791059" y="33147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76259" y="6168851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+</a:t>
              </a:r>
              <a:endParaRPr lang="en-US" sz="2400" b="1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1733409" y="622600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504809" y="2114550"/>
              <a:ext cx="1257300" cy="306245"/>
            </a:xfrm>
            <a:prstGeom prst="rect">
              <a:avLst/>
            </a:prstGeom>
          </p:spPr>
        </p:pic>
        <p:pic>
          <p:nvPicPr>
            <p:cNvPr id="63" name="Picture 62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/>
            <a:stretch>
              <a:fillRect/>
            </a:stretch>
          </p:blipFill>
          <p:spPr bwMode="auto">
            <a:xfrm>
              <a:off x="6362418" y="5657850"/>
              <a:ext cx="1257582" cy="30631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5" name="Picture 64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/>
            <a:stretch>
              <a:fillRect/>
            </a:stretch>
          </p:blipFill>
          <p:spPr bwMode="auto">
            <a:xfrm rot="18516239">
              <a:off x="2919083" y="5342510"/>
              <a:ext cx="1257864" cy="2757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8" name="Picture 67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/>
            <a:stretch>
              <a:fillRect/>
            </a:stretch>
          </p:blipFill>
          <p:spPr bwMode="auto">
            <a:xfrm rot="18516238">
              <a:off x="3376253" y="3297246"/>
              <a:ext cx="1258147" cy="27580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0" name="Picture 6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tretch>
              <a:fillRect/>
            </a:stretch>
          </p:blipFill>
          <p:spPr bwMode="auto">
            <a:xfrm rot="18516238">
              <a:off x="4519238" y="4446143"/>
              <a:ext cx="1503977" cy="275867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and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Classification and clustering are classical pattern recognition / machine learning problems</a:t>
            </a:r>
          </a:p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Asks “what class does this item belong to?”</a:t>
            </a:r>
          </a:p>
          <a:p>
            <a:pPr lvl="1"/>
            <a:r>
              <a:rPr lang="en-US" i="1" dirty="0" smtClean="0"/>
              <a:t>Supervised learning </a:t>
            </a:r>
            <a:r>
              <a:rPr lang="en-US" dirty="0" smtClean="0"/>
              <a:t>task</a:t>
            </a:r>
          </a:p>
          <a:p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Asks “how can I group this set of items?”</a:t>
            </a:r>
          </a:p>
          <a:p>
            <a:pPr lvl="1"/>
            <a:r>
              <a:rPr lang="en-US" i="1" dirty="0" smtClean="0"/>
              <a:t>Unsupervised learning</a:t>
            </a:r>
            <a:r>
              <a:rPr lang="en-US" dirty="0" smtClean="0"/>
              <a:t> task</a:t>
            </a:r>
          </a:p>
          <a:p>
            <a:r>
              <a:rPr lang="en-US" dirty="0" smtClean="0"/>
              <a:t>Items can be documents, queries, emails, entities, images, etc.</a:t>
            </a:r>
            <a:endParaRPr lang="en-US" dirty="0"/>
          </a:p>
          <a:p>
            <a:r>
              <a:rPr lang="en-US" dirty="0" smtClean="0"/>
              <a:t>Useful for a wide variety of search engine tasks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“Best” </a:t>
            </a:r>
            <a:r>
              <a:rPr lang="en-US" dirty="0" err="1" smtClean="0"/>
              <a:t>Hyperplane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typically assumed that                            ,</a:t>
            </a:r>
            <a:br>
              <a:rPr lang="en-US" dirty="0" smtClean="0"/>
            </a:br>
            <a:r>
              <a:rPr lang="en-US" dirty="0" smtClean="0"/>
              <a:t>which does not change the solution to the problem</a:t>
            </a:r>
          </a:p>
          <a:p>
            <a:r>
              <a:rPr lang="en-US" dirty="0" smtClean="0"/>
              <a:t>Thus, to find the </a:t>
            </a:r>
            <a:r>
              <a:rPr lang="en-US" dirty="0" err="1" smtClean="0"/>
              <a:t>hyperplane</a:t>
            </a:r>
            <a:r>
              <a:rPr lang="en-US" dirty="0" smtClean="0"/>
              <a:t> with the largest margin, we must maximize        .</a:t>
            </a:r>
          </a:p>
          <a:p>
            <a:r>
              <a:rPr lang="en-US" dirty="0" smtClean="0"/>
              <a:t>This is equivalent to minimizing        .</a:t>
            </a:r>
            <a:endParaRPr lang="en-US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10200" y="1752600"/>
            <a:ext cx="2439338" cy="304917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10200" y="3657600"/>
            <a:ext cx="483293" cy="609835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22275" y="4343400"/>
            <a:ext cx="559525" cy="3810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66700" y="2227734"/>
            <a:ext cx="4152900" cy="2935933"/>
            <a:chOff x="457200" y="533400"/>
            <a:chExt cx="8305800" cy="5871865"/>
          </a:xfrm>
        </p:grpSpPr>
        <p:sp>
          <p:nvSpPr>
            <p:cNvPr id="4" name="TextBox 3"/>
            <p:cNvSpPr txBox="1"/>
            <p:nvPr/>
          </p:nvSpPr>
          <p:spPr>
            <a:xfrm>
              <a:off x="1828800" y="16002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" y="4724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54102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48200" y="1524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0" y="23622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4400" y="2667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3200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8600" y="533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4000" y="4343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05800" y="9906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96000" y="59436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39000" y="1600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0000" y="4191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29600" y="2667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24600" y="4495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96000" y="3505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48200" y="59436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48400" y="2362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48000" y="35052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48200" y="43434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05400" y="2227734"/>
            <a:ext cx="3429000" cy="2935933"/>
            <a:chOff x="990600" y="533400"/>
            <a:chExt cx="6858000" cy="5871865"/>
          </a:xfrm>
        </p:grpSpPr>
        <p:sp>
          <p:nvSpPr>
            <p:cNvPr id="36" name="TextBox 35"/>
            <p:cNvSpPr txBox="1"/>
            <p:nvPr/>
          </p:nvSpPr>
          <p:spPr>
            <a:xfrm>
              <a:off x="1828800" y="16002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67600" y="33528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95400" y="54102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48200" y="1524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48000" y="23622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48000" y="4953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86400" y="5105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038600" y="533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24000" y="43434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90600" y="28956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67000" y="5791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39000" y="1600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62600" y="7620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24400" y="28194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324600" y="4495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96000" y="3505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48200" y="59436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48400" y="23622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48000" y="35052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+</a:t>
              </a:r>
              <a:endParaRPr lang="en-US" sz="24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48200" y="43434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–</a:t>
              </a:r>
              <a:endParaRPr lang="en-US" sz="2400" b="1" dirty="0"/>
            </a:p>
          </p:txBody>
        </p:sp>
      </p:grpSp>
      <p:sp>
        <p:nvSpPr>
          <p:cNvPr id="56" name="Title 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Separable vs. Non-Separable Data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724400" y="1981200"/>
            <a:ext cx="4191000" cy="3429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28600" y="1981200"/>
            <a:ext cx="4267200" cy="3429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rot="5400000" flipH="1" flipV="1">
            <a:off x="952500" y="2400300"/>
            <a:ext cx="3124200" cy="25908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28600" y="5638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Separable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4724400" y="5638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Non-Separable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Separable Case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math: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English:</a:t>
            </a:r>
          </a:p>
          <a:p>
            <a:pPr lvl="1"/>
            <a:r>
              <a:rPr lang="en-US" dirty="0" smtClean="0"/>
              <a:t>Find the largest margin </a:t>
            </a:r>
            <a:r>
              <a:rPr lang="en-US" dirty="0" err="1" smtClean="0"/>
              <a:t>hyperplane</a:t>
            </a:r>
            <a:r>
              <a:rPr lang="en-US" dirty="0" smtClean="0"/>
              <a:t> that separates the ‘+’s and ‘-’s</a:t>
            </a:r>
          </a:p>
        </p:txBody>
      </p:sp>
      <p:pic>
        <p:nvPicPr>
          <p:cNvPr id="7" name="Content Placeholder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3094" y="2362200"/>
            <a:ext cx="5257810" cy="1447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Linearly Non-Separable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math: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English:</a:t>
            </a:r>
          </a:p>
          <a:p>
            <a:pPr lvl="1"/>
            <a:r>
              <a:rPr lang="el-GR" i="1" dirty="0" smtClean="0"/>
              <a:t>ξ</a:t>
            </a:r>
            <a:r>
              <a:rPr lang="en-US" i="1" baseline="-25000" dirty="0" smtClean="0"/>
              <a:t>i</a:t>
            </a:r>
            <a:r>
              <a:rPr lang="en-US" dirty="0" smtClean="0"/>
              <a:t> denotes how misclassified instance </a:t>
            </a:r>
            <a:r>
              <a:rPr lang="en-US" i="1" dirty="0" smtClean="0"/>
              <a:t>i</a:t>
            </a:r>
            <a:r>
              <a:rPr lang="en-US" dirty="0" smtClean="0"/>
              <a:t> is</a:t>
            </a:r>
          </a:p>
          <a:p>
            <a:pPr lvl="1"/>
            <a:r>
              <a:rPr lang="en-US" dirty="0" smtClean="0"/>
              <a:t>Find a </a:t>
            </a:r>
            <a:r>
              <a:rPr lang="en-US" dirty="0" err="1" smtClean="0"/>
              <a:t>hyperplane</a:t>
            </a:r>
            <a:r>
              <a:rPr lang="en-US" dirty="0" smtClean="0"/>
              <a:t> that has a large margin and lowest misclassification cost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6948" y="2183888"/>
            <a:ext cx="6070103" cy="1854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Kernel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Linearly non-separable data may become linearly separable if transformed, or mapped, to a higher dimension space</a:t>
            </a:r>
          </a:p>
          <a:p>
            <a:r>
              <a:rPr lang="en-US" dirty="0" smtClean="0"/>
              <a:t>Computing vector math </a:t>
            </a:r>
            <a:r>
              <a:rPr lang="en-US" dirty="0" smtClean="0"/>
              <a:t>(e.g., </a:t>
            </a:r>
            <a:r>
              <a:rPr lang="en-US" dirty="0" smtClean="0"/>
              <a:t>dot products) in very high dimensional space is costly</a:t>
            </a:r>
          </a:p>
          <a:p>
            <a:r>
              <a:rPr lang="en-US" dirty="0" smtClean="0"/>
              <a:t>The kernel trick allows very high dimensional dot products to be computed efficiently</a:t>
            </a:r>
            <a:endParaRPr lang="en-US" dirty="0"/>
          </a:p>
          <a:p>
            <a:r>
              <a:rPr lang="en-US" dirty="0" smtClean="0"/>
              <a:t>Allows inputs to be implicitly mapped to high (possibly infinite) dimensional space with little computational overhead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Trick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following function maps 2-vectors to 3-vectors: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Standard way to compute                 is to map the inputs and compute the dot product in the higher dimensional space</a:t>
            </a:r>
          </a:p>
          <a:p>
            <a:r>
              <a:rPr lang="en-US" dirty="0" smtClean="0"/>
              <a:t>However, the dot product can be done entirely in the original 2-dimensional space: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8" name="Content Placeholder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3" y="2183890"/>
            <a:ext cx="2362204" cy="940310"/>
          </a:xfrm>
          <a:prstGeom prst="rect">
            <a:avLst/>
          </a:prstGeom>
          <a:noFill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590" y="5486400"/>
            <a:ext cx="4953010" cy="711710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27088" y="3454908"/>
            <a:ext cx="1245112" cy="2788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Kernels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previous example is known as the polynomial kernel (with </a:t>
            </a:r>
            <a:r>
              <a:rPr lang="en-US" i="1" dirty="0" smtClean="0"/>
              <a:t>p</a:t>
            </a:r>
            <a:r>
              <a:rPr lang="en-US" dirty="0" smtClean="0"/>
              <a:t> = 2)</a:t>
            </a:r>
          </a:p>
          <a:p>
            <a:r>
              <a:rPr lang="en-US" dirty="0" smtClean="0"/>
              <a:t>Most common kernels are linear, polynomial, and Gaussian</a:t>
            </a:r>
          </a:p>
          <a:p>
            <a:r>
              <a:rPr lang="en-US" dirty="0" smtClean="0"/>
              <a:t>Each kernel performs a dot product in a higher implicit dimensional space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146" y="4572000"/>
            <a:ext cx="8203707" cy="1600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Non-Binary Classification with SVMs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versus all</a:t>
            </a:r>
          </a:p>
          <a:p>
            <a:pPr lvl="1"/>
            <a:r>
              <a:rPr lang="en-US" dirty="0" smtClean="0"/>
              <a:t>Train “class </a:t>
            </a:r>
            <a:r>
              <a:rPr lang="en-US" i="1" dirty="0" smtClean="0"/>
              <a:t>c</a:t>
            </a:r>
            <a:r>
              <a:rPr lang="en-US" dirty="0" smtClean="0"/>
              <a:t> vs. not class </a:t>
            </a:r>
            <a:r>
              <a:rPr lang="en-US" i="1" dirty="0" smtClean="0"/>
              <a:t>c</a:t>
            </a:r>
            <a:r>
              <a:rPr lang="en-US" dirty="0" smtClean="0"/>
              <a:t>” SVM for every class</a:t>
            </a:r>
          </a:p>
          <a:p>
            <a:pPr lvl="1"/>
            <a:r>
              <a:rPr lang="en-US" dirty="0" smtClean="0"/>
              <a:t>If there are K classes, must train </a:t>
            </a:r>
            <a:r>
              <a:rPr lang="en-US" i="1" dirty="0" smtClean="0"/>
              <a:t>K</a:t>
            </a:r>
            <a:r>
              <a:rPr lang="en-US" dirty="0" smtClean="0"/>
              <a:t> classifiers</a:t>
            </a:r>
          </a:p>
          <a:p>
            <a:pPr lvl="1"/>
            <a:r>
              <a:rPr lang="en-US" dirty="0" smtClean="0"/>
              <a:t>Classify items according to: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One versus one</a:t>
            </a:r>
          </a:p>
          <a:p>
            <a:pPr lvl="1"/>
            <a:r>
              <a:rPr lang="en-US" dirty="0" smtClean="0"/>
              <a:t>Train a binary classifier for every pair of classes</a:t>
            </a:r>
          </a:p>
          <a:p>
            <a:pPr lvl="1"/>
            <a:r>
              <a:rPr lang="en-US" dirty="0" smtClean="0"/>
              <a:t>Must train </a:t>
            </a:r>
            <a:r>
              <a:rPr lang="en-US" i="1" dirty="0" smtClean="0"/>
              <a:t>K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-1)/2 classifiers</a:t>
            </a:r>
          </a:p>
          <a:p>
            <a:pPr lvl="1"/>
            <a:r>
              <a:rPr lang="en-US" dirty="0" smtClean="0"/>
              <a:t>Computationally expensive for large values of </a:t>
            </a:r>
            <a:r>
              <a:rPr lang="en-US" i="1" dirty="0" smtClean="0"/>
              <a:t>K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3571545"/>
            <a:ext cx="3048000" cy="390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SVM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Solving SVM optimization problem is not straightforward</a:t>
            </a:r>
          </a:p>
          <a:p>
            <a:r>
              <a:rPr lang="en-US" dirty="0" smtClean="0"/>
              <a:t>Many good software packages exist</a:t>
            </a:r>
          </a:p>
          <a:p>
            <a:pPr lvl="1"/>
            <a:r>
              <a:rPr lang="en-US" dirty="0" smtClean="0"/>
              <a:t>SVM-Light</a:t>
            </a:r>
          </a:p>
          <a:p>
            <a:pPr lvl="1"/>
            <a:r>
              <a:rPr lang="en-US" dirty="0" smtClean="0"/>
              <a:t>LIBSVM</a:t>
            </a:r>
          </a:p>
          <a:p>
            <a:pPr lvl="1"/>
            <a:r>
              <a:rPr lang="en-US" dirty="0" smtClean="0"/>
              <a:t>R library</a:t>
            </a:r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 SVM Toolbox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Common classification metrics</a:t>
            </a:r>
          </a:p>
          <a:p>
            <a:pPr lvl="1"/>
            <a:r>
              <a:rPr lang="en-US" dirty="0" smtClean="0"/>
              <a:t>Accuracy (precision at rank 1)</a:t>
            </a:r>
          </a:p>
          <a:p>
            <a:pPr lvl="1"/>
            <a:r>
              <a:rPr lang="en-US" dirty="0" smtClean="0"/>
              <a:t>Precision</a:t>
            </a:r>
          </a:p>
          <a:p>
            <a:pPr lvl="1"/>
            <a:r>
              <a:rPr lang="en-US" dirty="0" smtClean="0"/>
              <a:t>Recall</a:t>
            </a:r>
          </a:p>
          <a:p>
            <a:pPr lvl="1"/>
            <a:r>
              <a:rPr lang="en-US" dirty="0" smtClean="0"/>
              <a:t>F-measure</a:t>
            </a:r>
          </a:p>
          <a:p>
            <a:pPr lvl="1"/>
            <a:r>
              <a:rPr lang="en-US" dirty="0" smtClean="0"/>
              <a:t>ROC curve analysis</a:t>
            </a:r>
          </a:p>
          <a:p>
            <a:r>
              <a:rPr lang="en-US" dirty="0" smtClean="0"/>
              <a:t>Differences from IR metrics</a:t>
            </a:r>
          </a:p>
          <a:p>
            <a:pPr lvl="1"/>
            <a:r>
              <a:rPr lang="en-US" dirty="0" smtClean="0"/>
              <a:t>“Relevant” replaced with “classified correctly”</a:t>
            </a:r>
          </a:p>
          <a:p>
            <a:pPr lvl="1"/>
            <a:r>
              <a:rPr lang="en-US" dirty="0" err="1" smtClean="0"/>
              <a:t>Microaveraging</a:t>
            </a:r>
            <a:r>
              <a:rPr lang="en-US" dirty="0" smtClean="0"/>
              <a:t> more commonly used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Classification is the task of automatically applying labels to items</a:t>
            </a:r>
          </a:p>
          <a:p>
            <a:r>
              <a:rPr lang="en-US" dirty="0" smtClean="0"/>
              <a:t>Useful for many search-related tasks</a:t>
            </a:r>
          </a:p>
          <a:p>
            <a:pPr lvl="1"/>
            <a:r>
              <a:rPr lang="en-US" dirty="0" smtClean="0"/>
              <a:t>Spam detection</a:t>
            </a:r>
          </a:p>
          <a:p>
            <a:pPr lvl="1"/>
            <a:r>
              <a:rPr lang="en-US" dirty="0" smtClean="0"/>
              <a:t>Sentiment classification</a:t>
            </a:r>
          </a:p>
          <a:p>
            <a:pPr lvl="1"/>
            <a:r>
              <a:rPr lang="en-US" dirty="0" smtClean="0"/>
              <a:t>Online advertising</a:t>
            </a:r>
          </a:p>
          <a:p>
            <a:r>
              <a:rPr lang="en-US" dirty="0" smtClean="0"/>
              <a:t>Two common approaches</a:t>
            </a:r>
          </a:p>
          <a:p>
            <a:pPr lvl="1"/>
            <a:r>
              <a:rPr lang="en-US" dirty="0" smtClean="0"/>
              <a:t>Probabilistic</a:t>
            </a:r>
          </a:p>
          <a:p>
            <a:pPr lvl="1"/>
            <a:r>
              <a:rPr lang="en-US" dirty="0" smtClean="0"/>
              <a:t>Geometric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Classifiers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classifiers</a:t>
            </a:r>
          </a:p>
          <a:p>
            <a:pPr lvl="1"/>
            <a:r>
              <a:rPr lang="en-US" dirty="0" smtClean="0"/>
              <a:t>Generative (Naïve-</a:t>
            </a:r>
            <a:r>
              <a:rPr lang="en-US" dirty="0" err="1" smtClean="0"/>
              <a:t>Bayes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Discriminative (SVMs)</a:t>
            </a:r>
          </a:p>
          <a:p>
            <a:pPr lvl="1"/>
            <a:r>
              <a:rPr lang="en-US" dirty="0" smtClean="0"/>
              <a:t>Non-parametric (nearest neighbor)</a:t>
            </a:r>
          </a:p>
          <a:p>
            <a:r>
              <a:rPr lang="en-US" dirty="0" smtClean="0"/>
              <a:t>Types of learning</a:t>
            </a:r>
          </a:p>
          <a:p>
            <a:pPr lvl="1"/>
            <a:r>
              <a:rPr lang="en-US" dirty="0" smtClean="0"/>
              <a:t>Supervised (Naïve-</a:t>
            </a:r>
            <a:r>
              <a:rPr lang="en-US" dirty="0" err="1" smtClean="0"/>
              <a:t>Bayes</a:t>
            </a:r>
            <a:r>
              <a:rPr lang="en-US" dirty="0" smtClean="0"/>
              <a:t>, SVMs)</a:t>
            </a:r>
          </a:p>
          <a:p>
            <a:pPr lvl="1"/>
            <a:r>
              <a:rPr lang="en-US" dirty="0" smtClean="0"/>
              <a:t>Semi-supervised (Rocchio, relevance models)</a:t>
            </a:r>
          </a:p>
          <a:p>
            <a:pPr lvl="1"/>
            <a:r>
              <a:rPr lang="en-US" dirty="0" smtClean="0"/>
              <a:t>Unsupervised (clustering)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vs. Discriminative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Generative models</a:t>
            </a:r>
          </a:p>
          <a:p>
            <a:pPr lvl="1"/>
            <a:r>
              <a:rPr lang="en-US" dirty="0" smtClean="0"/>
              <a:t>Assumes documents and classes are drawn from joint distribution P(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Typically P(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) decomposed to P(</a:t>
            </a:r>
            <a:r>
              <a:rPr lang="en-US" i="1" dirty="0" smtClean="0"/>
              <a:t>d</a:t>
            </a:r>
            <a:r>
              <a:rPr lang="en-US" dirty="0" smtClean="0"/>
              <a:t> | </a:t>
            </a:r>
            <a:r>
              <a:rPr lang="en-US" i="1" dirty="0" smtClean="0"/>
              <a:t>c</a:t>
            </a:r>
            <a:r>
              <a:rPr lang="en-US" dirty="0" smtClean="0"/>
              <a:t>) P(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Effectiveness depends on how P(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) is modeled</a:t>
            </a:r>
          </a:p>
          <a:p>
            <a:pPr lvl="1"/>
            <a:r>
              <a:rPr lang="en-US" dirty="0" smtClean="0"/>
              <a:t>Typically more effective when little training data exists</a:t>
            </a:r>
          </a:p>
          <a:p>
            <a:r>
              <a:rPr lang="en-US" dirty="0" smtClean="0"/>
              <a:t>Discriminative models</a:t>
            </a:r>
          </a:p>
          <a:p>
            <a:pPr lvl="1"/>
            <a:r>
              <a:rPr lang="en-US" dirty="0" smtClean="0"/>
              <a:t>Directly model class assignment problem</a:t>
            </a:r>
          </a:p>
          <a:p>
            <a:pPr lvl="1"/>
            <a:r>
              <a:rPr lang="en-US" dirty="0" smtClean="0"/>
              <a:t>Do not model document “generation”</a:t>
            </a:r>
          </a:p>
          <a:p>
            <a:pPr lvl="1"/>
            <a:r>
              <a:rPr lang="en-US" dirty="0" smtClean="0"/>
              <a:t>Effectiveness depends on amount and quality of training data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1314450" y="1752600"/>
            <a:ext cx="6515100" cy="4629746"/>
            <a:chOff x="1371600" y="1752600"/>
            <a:chExt cx="6515100" cy="4629746"/>
          </a:xfrm>
        </p:grpSpPr>
        <p:sp>
          <p:nvSpPr>
            <p:cNvPr id="4" name="Oval 3"/>
            <p:cNvSpPr/>
            <p:nvPr/>
          </p:nvSpPr>
          <p:spPr>
            <a:xfrm>
              <a:off x="1543050" y="1809750"/>
              <a:ext cx="1943100" cy="1600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657600" y="1809750"/>
              <a:ext cx="1943100" cy="1600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772150" y="1809750"/>
              <a:ext cx="1943100" cy="1600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Document 8"/>
            <p:cNvSpPr/>
            <p:nvPr/>
          </p:nvSpPr>
          <p:spPr>
            <a:xfrm>
              <a:off x="5429250" y="6096596"/>
              <a:ext cx="514350" cy="2857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Document 12"/>
            <p:cNvSpPr/>
            <p:nvPr/>
          </p:nvSpPr>
          <p:spPr>
            <a:xfrm>
              <a:off x="2000250" y="20327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Document 13"/>
            <p:cNvSpPr/>
            <p:nvPr/>
          </p:nvSpPr>
          <p:spPr>
            <a:xfrm>
              <a:off x="2286000" y="243281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Document 14"/>
            <p:cNvSpPr/>
            <p:nvPr/>
          </p:nvSpPr>
          <p:spPr>
            <a:xfrm>
              <a:off x="1885950" y="28328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Document 15"/>
            <p:cNvSpPr/>
            <p:nvPr/>
          </p:nvSpPr>
          <p:spPr>
            <a:xfrm>
              <a:off x="2800350" y="21470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Document 16"/>
            <p:cNvSpPr/>
            <p:nvPr/>
          </p:nvSpPr>
          <p:spPr>
            <a:xfrm>
              <a:off x="2400300" y="311861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Document 17"/>
            <p:cNvSpPr/>
            <p:nvPr/>
          </p:nvSpPr>
          <p:spPr>
            <a:xfrm>
              <a:off x="2628900" y="27185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Document 18"/>
            <p:cNvSpPr/>
            <p:nvPr/>
          </p:nvSpPr>
          <p:spPr>
            <a:xfrm>
              <a:off x="3028950" y="243281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Document 19"/>
            <p:cNvSpPr/>
            <p:nvPr/>
          </p:nvSpPr>
          <p:spPr>
            <a:xfrm>
              <a:off x="1714500" y="23756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Document 20"/>
            <p:cNvSpPr/>
            <p:nvPr/>
          </p:nvSpPr>
          <p:spPr>
            <a:xfrm>
              <a:off x="2914650" y="29471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Document 21"/>
            <p:cNvSpPr/>
            <p:nvPr/>
          </p:nvSpPr>
          <p:spPr>
            <a:xfrm>
              <a:off x="2457450" y="19184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Document 23"/>
            <p:cNvSpPr/>
            <p:nvPr/>
          </p:nvSpPr>
          <p:spPr>
            <a:xfrm>
              <a:off x="4400550" y="243281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Document 25"/>
            <p:cNvSpPr/>
            <p:nvPr/>
          </p:nvSpPr>
          <p:spPr>
            <a:xfrm>
              <a:off x="4914900" y="21470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Document 26"/>
            <p:cNvSpPr/>
            <p:nvPr/>
          </p:nvSpPr>
          <p:spPr>
            <a:xfrm>
              <a:off x="4514850" y="311861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Document 27"/>
            <p:cNvSpPr/>
            <p:nvPr/>
          </p:nvSpPr>
          <p:spPr>
            <a:xfrm>
              <a:off x="4743450" y="27185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Document 29"/>
            <p:cNvSpPr/>
            <p:nvPr/>
          </p:nvSpPr>
          <p:spPr>
            <a:xfrm>
              <a:off x="3829050" y="23756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Document 30"/>
            <p:cNvSpPr/>
            <p:nvPr/>
          </p:nvSpPr>
          <p:spPr>
            <a:xfrm>
              <a:off x="5029200" y="29471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Document 31"/>
            <p:cNvSpPr/>
            <p:nvPr/>
          </p:nvSpPr>
          <p:spPr>
            <a:xfrm>
              <a:off x="4572000" y="19184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Document 35"/>
            <p:cNvSpPr/>
            <p:nvPr/>
          </p:nvSpPr>
          <p:spPr>
            <a:xfrm>
              <a:off x="7029450" y="21470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Document 36"/>
            <p:cNvSpPr/>
            <p:nvPr/>
          </p:nvSpPr>
          <p:spPr>
            <a:xfrm>
              <a:off x="6629400" y="311861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Document 39"/>
            <p:cNvSpPr/>
            <p:nvPr/>
          </p:nvSpPr>
          <p:spPr>
            <a:xfrm>
              <a:off x="5943600" y="23756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Document 40"/>
            <p:cNvSpPr/>
            <p:nvPr/>
          </p:nvSpPr>
          <p:spPr>
            <a:xfrm>
              <a:off x="7143750" y="2947169"/>
              <a:ext cx="285750" cy="171450"/>
            </a:xfrm>
            <a:prstGeom prst="flowChartDocumen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5400000">
              <a:off x="5286376" y="4239220"/>
              <a:ext cx="857249" cy="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1371600" y="1752600"/>
              <a:ext cx="6515100" cy="20574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57350" y="3382997"/>
              <a:ext cx="1714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Class 1</a:t>
              </a:r>
              <a:endParaRPr lang="en-US" sz="28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71900" y="3382997"/>
              <a:ext cx="1714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Class 2</a:t>
              </a:r>
              <a:endParaRPr lang="en-US" sz="28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86450" y="3382997"/>
              <a:ext cx="1714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Class 3</a:t>
              </a:r>
              <a:endParaRPr lang="en-US" sz="28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rot="5400000">
              <a:off x="5286376" y="5496520"/>
              <a:ext cx="857249" cy="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4857750" y="4583148"/>
              <a:ext cx="1714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Class 2</a:t>
              </a:r>
              <a:endParaRPr lang="en-US" sz="28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28850" y="3867150"/>
              <a:ext cx="26860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Generate class according to P(c)</a:t>
              </a:r>
              <a:endParaRPr lang="en-US" sz="28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057400" y="5024304"/>
              <a:ext cx="30861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Generate document according to P(</a:t>
              </a:r>
              <a:r>
                <a:rPr lang="en-US" sz="2800" dirty="0" err="1" smtClean="0"/>
                <a:t>d|c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</p:grp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Generative Process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>
            <a:grpSpLocks/>
          </p:cNvGrpSpPr>
          <p:nvPr/>
        </p:nvGrpSpPr>
        <p:grpSpPr>
          <a:xfrm>
            <a:off x="1146329" y="1409884"/>
            <a:ext cx="6851342" cy="5219516"/>
            <a:chOff x="8878" y="-8878"/>
            <a:chExt cx="9135122" cy="6959354"/>
          </a:xfrm>
        </p:grpSpPr>
        <p:sp>
          <p:nvSpPr>
            <p:cNvPr id="27" name="TextBox 26"/>
            <p:cNvSpPr txBox="1"/>
            <p:nvPr/>
          </p:nvSpPr>
          <p:spPr>
            <a:xfrm>
              <a:off x="457201" y="914401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97511" y="1600200"/>
              <a:ext cx="8346489" cy="5350276"/>
            </a:xfrm>
            <a:custGeom>
              <a:avLst/>
              <a:gdLst>
                <a:gd name="connsiteX0" fmla="*/ 2478350 w 8346489"/>
                <a:gd name="connsiteY0" fmla="*/ 5260020 h 5350276"/>
                <a:gd name="connsiteX1" fmla="*/ 1972322 w 8346489"/>
                <a:gd name="connsiteY1" fmla="*/ 3848470 h 5350276"/>
                <a:gd name="connsiteX2" fmla="*/ 756082 w 8346489"/>
                <a:gd name="connsiteY2" fmla="*/ 4194699 h 5350276"/>
                <a:gd name="connsiteX3" fmla="*/ 179033 w 8346489"/>
                <a:gd name="connsiteY3" fmla="*/ 2170591 h 5350276"/>
                <a:gd name="connsiteX4" fmla="*/ 1830280 w 8346489"/>
                <a:gd name="connsiteY4" fmla="*/ 164237 h 5350276"/>
                <a:gd name="connsiteX5" fmla="*/ 4671134 w 8346489"/>
                <a:gd name="connsiteY5" fmla="*/ 1185169 h 5350276"/>
                <a:gd name="connsiteX6" fmla="*/ 4209495 w 8346489"/>
                <a:gd name="connsiteY6" fmla="*/ 3511119 h 5350276"/>
                <a:gd name="connsiteX7" fmla="*/ 6073806 w 8346489"/>
                <a:gd name="connsiteY7" fmla="*/ 4975934 h 5350276"/>
                <a:gd name="connsiteX8" fmla="*/ 6047173 w 8346489"/>
                <a:gd name="connsiteY8" fmla="*/ 1265068 h 5350276"/>
                <a:gd name="connsiteX9" fmla="*/ 7369946 w 8346489"/>
                <a:gd name="connsiteY9" fmla="*/ 1939771 h 5350276"/>
                <a:gd name="connsiteX10" fmla="*/ 7076983 w 8346489"/>
                <a:gd name="connsiteY10" fmla="*/ 4194699 h 5350276"/>
                <a:gd name="connsiteX11" fmla="*/ 8346489 w 8346489"/>
                <a:gd name="connsiteY11" fmla="*/ 3901736 h 535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46489" h="5350276">
                  <a:moveTo>
                    <a:pt x="2478350" y="5260020"/>
                  </a:moveTo>
                  <a:cubicBezTo>
                    <a:pt x="2368858" y="4643021"/>
                    <a:pt x="2259367" y="4026023"/>
                    <a:pt x="1972322" y="3848470"/>
                  </a:cubicBezTo>
                  <a:cubicBezTo>
                    <a:pt x="1685277" y="3670917"/>
                    <a:pt x="1054964" y="4474346"/>
                    <a:pt x="756082" y="4194699"/>
                  </a:cubicBezTo>
                  <a:cubicBezTo>
                    <a:pt x="457200" y="3915052"/>
                    <a:pt x="0" y="2842335"/>
                    <a:pt x="179033" y="2170591"/>
                  </a:cubicBezTo>
                  <a:cubicBezTo>
                    <a:pt x="358066" y="1498847"/>
                    <a:pt x="1081597" y="328474"/>
                    <a:pt x="1830280" y="164237"/>
                  </a:cubicBezTo>
                  <a:cubicBezTo>
                    <a:pt x="2578963" y="0"/>
                    <a:pt x="4274598" y="627355"/>
                    <a:pt x="4671134" y="1185169"/>
                  </a:cubicBezTo>
                  <a:cubicBezTo>
                    <a:pt x="5067670" y="1742983"/>
                    <a:pt x="3975716" y="2879325"/>
                    <a:pt x="4209495" y="3511119"/>
                  </a:cubicBezTo>
                  <a:cubicBezTo>
                    <a:pt x="4443274" y="4142913"/>
                    <a:pt x="5767526" y="5350276"/>
                    <a:pt x="6073806" y="4975934"/>
                  </a:cubicBezTo>
                  <a:cubicBezTo>
                    <a:pt x="6380086" y="4601592"/>
                    <a:pt x="5831150" y="1771095"/>
                    <a:pt x="6047173" y="1265068"/>
                  </a:cubicBezTo>
                  <a:cubicBezTo>
                    <a:pt x="6263196" y="759041"/>
                    <a:pt x="7198311" y="1451499"/>
                    <a:pt x="7369946" y="1939771"/>
                  </a:cubicBezTo>
                  <a:cubicBezTo>
                    <a:pt x="7541581" y="2428043"/>
                    <a:pt x="6914226" y="3867705"/>
                    <a:pt x="7076983" y="4194699"/>
                  </a:cubicBezTo>
                  <a:cubicBezTo>
                    <a:pt x="7239740" y="4521693"/>
                    <a:pt x="8174854" y="3855868"/>
                    <a:pt x="8346489" y="3901736"/>
                  </a:cubicBez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3" name="Oval 32"/>
            <p:cNvSpPr/>
            <p:nvPr/>
          </p:nvSpPr>
          <p:spPr>
            <a:xfrm>
              <a:off x="5638800" y="228600"/>
              <a:ext cx="2362200" cy="2057400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6" name="Oval 35"/>
            <p:cNvSpPr/>
            <p:nvPr/>
          </p:nvSpPr>
          <p:spPr>
            <a:xfrm>
              <a:off x="2743200" y="3124200"/>
              <a:ext cx="1600200" cy="1447800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878" y="-8878"/>
              <a:ext cx="5535226" cy="1953088"/>
            </a:xfrm>
            <a:custGeom>
              <a:avLst/>
              <a:gdLst>
                <a:gd name="connsiteX0" fmla="*/ 0 w 5535226"/>
                <a:gd name="connsiteY0" fmla="*/ 1953088 h 1953088"/>
                <a:gd name="connsiteX1" fmla="*/ 3639844 w 5535226"/>
                <a:gd name="connsiteY1" fmla="*/ 1145220 h 1953088"/>
                <a:gd name="connsiteX2" fmla="*/ 5521910 w 5535226"/>
                <a:gd name="connsiteY2" fmla="*/ 0 h 195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35226" h="1953088">
                  <a:moveTo>
                    <a:pt x="0" y="1953088"/>
                  </a:moveTo>
                  <a:cubicBezTo>
                    <a:pt x="1359763" y="1711911"/>
                    <a:pt x="2719526" y="1470735"/>
                    <a:pt x="3639844" y="1145220"/>
                  </a:cubicBezTo>
                  <a:cubicBezTo>
                    <a:pt x="4560162" y="819705"/>
                    <a:pt x="5535226" y="162757"/>
                    <a:pt x="5521910" y="0"/>
                  </a:cubicBez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29000" y="31197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95600" y="39624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33800" y="39624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971800" y="34290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81600" y="17481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962400" y="1219201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9601" y="25908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4801" y="34290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71601" y="61677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38400" y="56343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8601" y="45675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09601" y="56388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257800" y="45675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324600" y="57867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772400" y="24339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01000" y="52533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15000" y="29673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324600" y="39624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410200" y="2241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305800" y="9861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77200" y="-446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382000" y="35007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019800" y="48768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29600" y="43434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686800" y="48768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438400" y="13671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19201" y="18288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62400" y="35769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458200" y="19812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800600" y="9099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743200" y="6396335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209801" y="9099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505200" y="457201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419600" y="1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295401" y="7575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667000" y="3003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371601" y="43389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14600" y="1905000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905001" y="23577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447801" y="30435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295401" y="36531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00201" y="51771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514600" y="47961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29000" y="63201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343400" y="4572000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657600" y="22815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62200" y="30435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209801" y="4038600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00400" y="26625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267200" y="3581400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657600" y="44913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27387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00600" y="6400800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276600" y="53295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343400" y="55581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086600" y="32721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162800" y="45675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382000" y="60915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315200" y="60915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248400" y="762001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248400" y="15195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162800" y="685801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086600" y="13671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172200" y="2362200"/>
              <a:ext cx="3810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+</a:t>
              </a:r>
              <a:endParaRPr lang="en-US" sz="2000" b="1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914401" y="147935"/>
              <a:ext cx="457200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–</a:t>
              </a:r>
              <a:endParaRPr lang="en-US" sz="2000" b="1" dirty="0"/>
            </a:p>
          </p:txBody>
        </p:sp>
      </p:grpSp>
      <p:sp>
        <p:nvSpPr>
          <p:cNvPr id="105" name="Title 10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Neighbor Classification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 classifiers can have a very large number of features</a:t>
            </a:r>
          </a:p>
          <a:p>
            <a:pPr lvl="1"/>
            <a:r>
              <a:rPr lang="en-US" dirty="0" smtClean="0"/>
              <a:t>Not all features are useful</a:t>
            </a:r>
          </a:p>
          <a:p>
            <a:pPr lvl="1"/>
            <a:r>
              <a:rPr lang="en-US" dirty="0" smtClean="0"/>
              <a:t>Excessive features can increase computational cost of training and testing</a:t>
            </a:r>
          </a:p>
          <a:p>
            <a:r>
              <a:rPr lang="en-US" i="1" dirty="0" smtClean="0"/>
              <a:t>Feature selection</a:t>
            </a:r>
            <a:r>
              <a:rPr lang="en-US" dirty="0" smtClean="0"/>
              <a:t> methods reduce the number of features by choosing the most useful features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Information gain is a commonly used feature selection measure based on information theory</a:t>
            </a:r>
          </a:p>
          <a:p>
            <a:pPr lvl="1"/>
            <a:r>
              <a:rPr lang="en-US" dirty="0" smtClean="0"/>
              <a:t>It tells how much “information” is gained if we observe some feature</a:t>
            </a:r>
          </a:p>
          <a:p>
            <a:r>
              <a:rPr lang="en-US" dirty="0" smtClean="0"/>
              <a:t>Rank features by information gain and then train model using the top </a:t>
            </a:r>
            <a:r>
              <a:rPr lang="en-US" i="1" dirty="0" smtClean="0"/>
              <a:t>K</a:t>
            </a:r>
            <a:r>
              <a:rPr lang="en-US" dirty="0" smtClean="0"/>
              <a:t> (</a:t>
            </a:r>
            <a:r>
              <a:rPr lang="en-US" i="1" dirty="0" smtClean="0"/>
              <a:t>K </a:t>
            </a:r>
            <a:r>
              <a:rPr lang="en-US" dirty="0" smtClean="0"/>
              <a:t>is typically small)</a:t>
            </a:r>
            <a:endParaRPr lang="en-US" i="1" dirty="0" smtClean="0"/>
          </a:p>
          <a:p>
            <a:r>
              <a:rPr lang="en-US" dirty="0" smtClean="0"/>
              <a:t>The information gain for a Multiple-Bernoulli Naïve </a:t>
            </a:r>
            <a:r>
              <a:rPr lang="en-US" dirty="0" err="1" smtClean="0"/>
              <a:t>Bayes</a:t>
            </a:r>
            <a:r>
              <a:rPr lang="en-US" dirty="0" smtClean="0"/>
              <a:t> classifier is computed as: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8691" y="5332844"/>
            <a:ext cx="6972309" cy="915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Classification is widely used to enhance search engines</a:t>
            </a:r>
          </a:p>
          <a:p>
            <a:r>
              <a:rPr lang="en-US" dirty="0" smtClean="0"/>
              <a:t>Example applications</a:t>
            </a:r>
          </a:p>
          <a:p>
            <a:pPr lvl="1"/>
            <a:r>
              <a:rPr lang="en-US" dirty="0" smtClean="0"/>
              <a:t>Spam detection</a:t>
            </a:r>
          </a:p>
          <a:p>
            <a:pPr lvl="1"/>
            <a:r>
              <a:rPr lang="en-US" dirty="0" smtClean="0"/>
              <a:t>Sentiment classification</a:t>
            </a:r>
          </a:p>
          <a:p>
            <a:pPr lvl="1"/>
            <a:r>
              <a:rPr lang="en-US" dirty="0" smtClean="0"/>
              <a:t>Semantic classification of advertisements</a:t>
            </a:r>
          </a:p>
          <a:p>
            <a:pPr lvl="1"/>
            <a:r>
              <a:rPr lang="en-US" dirty="0" smtClean="0"/>
              <a:t>Many others not covered here!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Spam, Spam, 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Classification is widely used to detect various types of spam</a:t>
            </a:r>
          </a:p>
          <a:p>
            <a:r>
              <a:rPr lang="en-US" dirty="0" smtClean="0"/>
              <a:t>There are many types of spam</a:t>
            </a:r>
          </a:p>
          <a:p>
            <a:pPr lvl="1"/>
            <a:r>
              <a:rPr lang="en-US" dirty="0" smtClean="0"/>
              <a:t>Link spam</a:t>
            </a:r>
          </a:p>
          <a:p>
            <a:pPr lvl="2"/>
            <a:r>
              <a:rPr lang="en-US" dirty="0" smtClean="0"/>
              <a:t>Adding links to message boards</a:t>
            </a:r>
          </a:p>
          <a:p>
            <a:pPr lvl="2"/>
            <a:r>
              <a:rPr lang="en-US" dirty="0" smtClean="0"/>
              <a:t>Link exchange networks</a:t>
            </a:r>
          </a:p>
          <a:p>
            <a:pPr lvl="2"/>
            <a:r>
              <a:rPr lang="en-US" dirty="0" smtClean="0"/>
              <a:t>Link farming</a:t>
            </a:r>
          </a:p>
          <a:p>
            <a:pPr lvl="1"/>
            <a:r>
              <a:rPr lang="en-US" dirty="0" smtClean="0"/>
              <a:t>Term spam</a:t>
            </a:r>
          </a:p>
          <a:p>
            <a:pPr lvl="2"/>
            <a:r>
              <a:rPr lang="en-US" dirty="0" smtClean="0"/>
              <a:t>URL term spam</a:t>
            </a:r>
          </a:p>
          <a:p>
            <a:pPr lvl="2"/>
            <a:r>
              <a:rPr lang="en-US" dirty="0" smtClean="0"/>
              <a:t>Dumping</a:t>
            </a:r>
          </a:p>
          <a:p>
            <a:pPr lvl="2"/>
            <a:r>
              <a:rPr lang="en-US" dirty="0" smtClean="0"/>
              <a:t>Phrase stitching</a:t>
            </a:r>
          </a:p>
          <a:p>
            <a:pPr lvl="2"/>
            <a:r>
              <a:rPr lang="en-US" dirty="0" smtClean="0"/>
              <a:t>Weaving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 Example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352675" y="1295400"/>
          <a:ext cx="4438650" cy="5333005"/>
        </p:xfrm>
        <a:graphic>
          <a:graphicData uri="http://schemas.openxmlformats.org/presentationml/2006/ole">
            <p:oleObj spid="_x0000_s2050" name="Acrobat Document" r:id="rId3" imgW="5118100" imgH="6146800" progId="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Useful features</a:t>
            </a:r>
          </a:p>
          <a:p>
            <a:pPr lvl="1"/>
            <a:r>
              <a:rPr lang="en-US" dirty="0" smtClean="0"/>
              <a:t>Unigrams</a:t>
            </a:r>
          </a:p>
          <a:p>
            <a:pPr lvl="1"/>
            <a:r>
              <a:rPr lang="en-US" dirty="0" smtClean="0"/>
              <a:t>Formatting (invisible text, flashing, etc.)</a:t>
            </a:r>
          </a:p>
          <a:p>
            <a:pPr lvl="1"/>
            <a:r>
              <a:rPr lang="en-US" dirty="0" smtClean="0"/>
              <a:t>Misspellings</a:t>
            </a:r>
          </a:p>
          <a:p>
            <a:pPr lvl="1"/>
            <a:r>
              <a:rPr lang="en-US" dirty="0" smtClean="0"/>
              <a:t>IP address</a:t>
            </a:r>
          </a:p>
          <a:p>
            <a:r>
              <a:rPr lang="en-US" dirty="0" smtClean="0"/>
              <a:t>Different features are useful for different spam detection tasks</a:t>
            </a:r>
          </a:p>
          <a:p>
            <a:r>
              <a:rPr lang="en-US" dirty="0" smtClean="0"/>
              <a:t>Email and web page spam are by far the most widely studied, well understood, and easily detected types of spam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Classify?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do humans classify items?</a:t>
            </a:r>
          </a:p>
          <a:p>
            <a:r>
              <a:rPr lang="en-US" dirty="0" smtClean="0"/>
              <a:t>For example, suppose you had to classify the “healthiness” of a food</a:t>
            </a:r>
          </a:p>
          <a:p>
            <a:pPr lvl="1"/>
            <a:r>
              <a:rPr lang="en-US" dirty="0" smtClean="0"/>
              <a:t>Identify set of </a:t>
            </a:r>
            <a:r>
              <a:rPr lang="en-US" i="1" dirty="0" smtClean="0"/>
              <a:t>features</a:t>
            </a:r>
            <a:r>
              <a:rPr lang="en-US" dirty="0" smtClean="0"/>
              <a:t> indicative of health</a:t>
            </a:r>
          </a:p>
          <a:p>
            <a:pPr lvl="2"/>
            <a:r>
              <a:rPr lang="en-US" dirty="0" smtClean="0"/>
              <a:t>fat, cholesterol, sugar, sodium, etc.</a:t>
            </a:r>
          </a:p>
          <a:p>
            <a:pPr lvl="1"/>
            <a:r>
              <a:rPr lang="en-US" i="1" dirty="0" smtClean="0"/>
              <a:t>Extract</a:t>
            </a:r>
            <a:r>
              <a:rPr lang="en-US" dirty="0" smtClean="0"/>
              <a:t> features from foods</a:t>
            </a:r>
          </a:p>
          <a:p>
            <a:pPr lvl="2"/>
            <a:r>
              <a:rPr lang="en-US" dirty="0" smtClean="0"/>
              <a:t>Read nutritional facts, chemical analysis, etc.</a:t>
            </a:r>
          </a:p>
          <a:p>
            <a:pPr lvl="1"/>
            <a:r>
              <a:rPr lang="en-US" i="1" dirty="0" smtClean="0"/>
              <a:t>Combine evidence</a:t>
            </a:r>
            <a:r>
              <a:rPr lang="en-US" dirty="0" smtClean="0"/>
              <a:t> from the features into a hypothesis</a:t>
            </a:r>
          </a:p>
          <a:p>
            <a:pPr lvl="2"/>
            <a:r>
              <a:rPr lang="en-US" dirty="0" smtClean="0"/>
              <a:t>Add health features together to get “healthiness factor”</a:t>
            </a:r>
          </a:p>
          <a:p>
            <a:pPr lvl="1"/>
            <a:r>
              <a:rPr lang="en-US" dirty="0" smtClean="0"/>
              <a:t>Finally, </a:t>
            </a:r>
            <a:r>
              <a:rPr lang="en-US" i="1" dirty="0" smtClean="0"/>
              <a:t>classify</a:t>
            </a:r>
            <a:r>
              <a:rPr lang="en-US" dirty="0" smtClean="0"/>
              <a:t> the item based on the evidence</a:t>
            </a:r>
          </a:p>
          <a:p>
            <a:pPr lvl="2"/>
            <a:r>
              <a:rPr lang="en-US" dirty="0" smtClean="0"/>
              <a:t>If “healthiness factor” is above a certain value, then deem it healthy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Spam Assassin Output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04900" y="1600200"/>
          <a:ext cx="6934200" cy="4807712"/>
        </p:xfrm>
        <a:graphic>
          <a:graphicData uri="http://schemas.openxmlformats.org/presentationml/2006/ole">
            <p:oleObj spid="_x0000_s1026" name="Acrobat Document" r:id="rId3" imgW="4775200" imgH="3314700" progId="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Blogs, online reviews, and forum posts are often opinionated</a:t>
            </a:r>
          </a:p>
          <a:p>
            <a:r>
              <a:rPr lang="en-US" dirty="0" smtClean="0"/>
              <a:t>Sentiment classification attempts to automatically identify the polarity of the opinion</a:t>
            </a:r>
          </a:p>
          <a:p>
            <a:pPr lvl="1"/>
            <a:r>
              <a:rPr lang="en-US" dirty="0" smtClean="0"/>
              <a:t>Negative opinion</a:t>
            </a:r>
          </a:p>
          <a:p>
            <a:pPr lvl="1"/>
            <a:r>
              <a:rPr lang="en-US" dirty="0" smtClean="0"/>
              <a:t>Neutral opinion</a:t>
            </a:r>
          </a:p>
          <a:p>
            <a:pPr lvl="1"/>
            <a:r>
              <a:rPr lang="en-US" dirty="0" smtClean="0"/>
              <a:t>Positive opinion</a:t>
            </a:r>
          </a:p>
          <a:p>
            <a:r>
              <a:rPr lang="en-US" dirty="0" smtClean="0"/>
              <a:t>Sometimes the strength of the opinion is also important</a:t>
            </a:r>
          </a:p>
          <a:p>
            <a:pPr lvl="1"/>
            <a:r>
              <a:rPr lang="en-US" dirty="0" smtClean="0"/>
              <a:t>“Two stars” vs. “four stars”</a:t>
            </a:r>
          </a:p>
          <a:p>
            <a:pPr lvl="1"/>
            <a:r>
              <a:rPr lang="en-US" dirty="0" smtClean="0"/>
              <a:t>Weakly negative vs. strongly negative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Sentiment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 features</a:t>
            </a:r>
          </a:p>
          <a:p>
            <a:pPr lvl="1"/>
            <a:r>
              <a:rPr lang="en-US" dirty="0" smtClean="0"/>
              <a:t>Unigrams</a:t>
            </a:r>
          </a:p>
          <a:p>
            <a:pPr lvl="1"/>
            <a:r>
              <a:rPr lang="en-US" dirty="0" smtClean="0"/>
              <a:t>Bigrams</a:t>
            </a:r>
          </a:p>
          <a:p>
            <a:pPr lvl="1"/>
            <a:r>
              <a:rPr lang="en-US" dirty="0" smtClean="0"/>
              <a:t>Part of speech tags</a:t>
            </a:r>
          </a:p>
          <a:p>
            <a:pPr lvl="1"/>
            <a:r>
              <a:rPr lang="en-US" dirty="0" smtClean="0"/>
              <a:t>Adjectives</a:t>
            </a:r>
          </a:p>
          <a:p>
            <a:r>
              <a:rPr lang="en-US" dirty="0" smtClean="0"/>
              <a:t>SVMs with unigram features have been shown to be outperform hand built rules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Classification Example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514600" y="1524000"/>
          <a:ext cx="4114800" cy="4951949"/>
        </p:xfrm>
        <a:graphic>
          <a:graphicData uri="http://schemas.openxmlformats.org/presentationml/2006/ole">
            <p:oleObj spid="_x0000_s3074" name="Acrobat Document" r:id="rId3" imgW="3695700" imgH="4445000" progId="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Online 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Unlike traditional search, online advertising goes beyond “topical relevance”</a:t>
            </a:r>
          </a:p>
          <a:p>
            <a:r>
              <a:rPr lang="en-US" dirty="0" smtClean="0"/>
              <a:t>A user searching for ‘tropical fish’ may also be interested in pet stores, local aquariums, or even scuba diving lessons</a:t>
            </a:r>
          </a:p>
          <a:p>
            <a:r>
              <a:rPr lang="en-US" dirty="0" smtClean="0"/>
              <a:t>These are semantically related, but not topically relevant!</a:t>
            </a:r>
          </a:p>
          <a:p>
            <a:r>
              <a:rPr lang="en-US" dirty="0" smtClean="0"/>
              <a:t>We can bridge the semantic gap by classifying ads and queries according to a semantic hierarchy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Semantic hierarchy ontology</a:t>
            </a:r>
          </a:p>
          <a:p>
            <a:pPr lvl="1"/>
            <a:r>
              <a:rPr lang="en-US" dirty="0" smtClean="0"/>
              <a:t>Example: Pets / Aquariums / Supplies</a:t>
            </a:r>
          </a:p>
          <a:p>
            <a:r>
              <a:rPr lang="en-US" dirty="0" smtClean="0"/>
              <a:t>Training data</a:t>
            </a:r>
          </a:p>
          <a:p>
            <a:pPr lvl="1"/>
            <a:r>
              <a:rPr lang="en-US" dirty="0" smtClean="0"/>
              <a:t>Large number of queries and ads are manually classified into the hierarchy</a:t>
            </a:r>
          </a:p>
          <a:p>
            <a:r>
              <a:rPr lang="en-US" dirty="0" smtClean="0"/>
              <a:t>Nearest neighbor classification has been shown to be effective for this task</a:t>
            </a:r>
          </a:p>
          <a:p>
            <a:r>
              <a:rPr lang="en-US" dirty="0" smtClean="0"/>
              <a:t>Hierarchical structure of classes can be used to improve classification accuracy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905000" y="1447800"/>
            <a:ext cx="5334000" cy="5212155"/>
            <a:chOff x="1041400" y="794"/>
            <a:chExt cx="7112000" cy="6949539"/>
          </a:xfrm>
        </p:grpSpPr>
        <p:sp>
          <p:nvSpPr>
            <p:cNvPr id="4" name="Flowchart: Document 3"/>
            <p:cNvSpPr/>
            <p:nvPr/>
          </p:nvSpPr>
          <p:spPr>
            <a:xfrm>
              <a:off x="1143000" y="4267200"/>
              <a:ext cx="1828800" cy="1981200"/>
            </a:xfrm>
            <a:prstGeom prst="flowChartDocumen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Rainbow Fish Resources</a:t>
              </a:r>
              <a:endParaRPr lang="en-US" sz="20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495800" y="4658380"/>
              <a:ext cx="3657600" cy="12852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1400" y="6324600"/>
              <a:ext cx="2032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Web Page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95800" y="6334780"/>
              <a:ext cx="36576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Ad</a:t>
              </a:r>
              <a:endParaRPr 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143000" y="2362200"/>
              <a:ext cx="1828800" cy="83820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Fish</a:t>
              </a:r>
              <a:endParaRPr lang="en-US" sz="20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76600" y="457200"/>
              <a:ext cx="1828800" cy="83820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Aquariums</a:t>
              </a:r>
              <a:endParaRPr lang="en-US" sz="20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410200" y="2362200"/>
              <a:ext cx="1828800" cy="83820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Supplies</a:t>
              </a:r>
              <a:endParaRPr lang="en-US" sz="2000" dirty="0"/>
            </a:p>
          </p:txBody>
        </p:sp>
        <p:cxnSp>
          <p:nvCxnSpPr>
            <p:cNvPr id="15" name="Straight Arrow Connector 14"/>
            <p:cNvCxnSpPr>
              <a:endCxn id="10" idx="0"/>
            </p:cNvCxnSpPr>
            <p:nvPr/>
          </p:nvCxnSpPr>
          <p:spPr>
            <a:xfrm rot="5400000">
              <a:off x="3963194" y="228600"/>
              <a:ext cx="456406" cy="7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0" idx="2"/>
              <a:endCxn id="9" idx="0"/>
            </p:cNvCxnSpPr>
            <p:nvPr/>
          </p:nvCxnSpPr>
          <p:spPr>
            <a:xfrm rot="5400000">
              <a:off x="2590800" y="762000"/>
              <a:ext cx="1066800" cy="2133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0" idx="2"/>
              <a:endCxn id="11" idx="0"/>
            </p:cNvCxnSpPr>
            <p:nvPr/>
          </p:nvCxnSpPr>
          <p:spPr>
            <a:xfrm rot="16200000" flipH="1">
              <a:off x="4724400" y="762000"/>
              <a:ext cx="1066800" cy="2133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4" idx="0"/>
              <a:endCxn id="9" idx="2"/>
            </p:cNvCxnSpPr>
            <p:nvPr/>
          </p:nvCxnSpPr>
          <p:spPr>
            <a:xfrm rot="5400000" flipH="1" flipV="1">
              <a:off x="1524000" y="3733800"/>
              <a:ext cx="1066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5" idx="0"/>
              <a:endCxn id="11" idx="2"/>
            </p:cNvCxnSpPr>
            <p:nvPr/>
          </p:nvCxnSpPr>
          <p:spPr>
            <a:xfrm rot="5400000" flipH="1" flipV="1">
              <a:off x="5595610" y="3929390"/>
              <a:ext cx="145798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572000" y="4724400"/>
              <a:ext cx="3505200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u="sng" dirty="0" smtClean="0"/>
                <a:t>Discount Tropical Fish Food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72000" y="5029200"/>
              <a:ext cx="3505200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Feed your tropical fish a gourmet diet for just pennies a day!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572000" y="5562600"/>
              <a:ext cx="3505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www.cheapfishfood.com</a:t>
              </a:r>
              <a:endParaRPr lang="en-US" sz="1200" dirty="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Classification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set of unsupervised algorithms that attempt to find latent structure in a set of items</a:t>
            </a:r>
          </a:p>
          <a:p>
            <a:r>
              <a:rPr lang="en-US" dirty="0" smtClean="0"/>
              <a:t>Goal is to identify groups (clusters) of similar items</a:t>
            </a:r>
          </a:p>
          <a:p>
            <a:r>
              <a:rPr lang="en-US" dirty="0" smtClean="0"/>
              <a:t>Suppose I gave you the shape, color, vitamin C content, and price of various fruits and asked you to cluster them</a:t>
            </a:r>
            <a:endParaRPr lang="en-US" dirty="0"/>
          </a:p>
          <a:p>
            <a:pPr lvl="1"/>
            <a:r>
              <a:rPr lang="en-US" dirty="0" smtClean="0"/>
              <a:t>What criteria would you use?</a:t>
            </a:r>
          </a:p>
          <a:p>
            <a:pPr lvl="1"/>
            <a:r>
              <a:rPr lang="en-US" dirty="0" smtClean="0"/>
              <a:t>How would you define similarity?</a:t>
            </a:r>
          </a:p>
          <a:p>
            <a:r>
              <a:rPr lang="en-US" dirty="0" smtClean="0"/>
              <a:t>Clustering is very sensitive to how items are represented and how similarity is defined!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 outline of clustering algorithms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Decide how items will be represented (e.g., feature vectors)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Define similarity measure between pairs or groups of items (e.g., cosine similarity)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Determine what makes a “good” clustering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Iteratively construct clusters that are increasingly “good”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Stop after a local/global optimum clustering is found</a:t>
            </a:r>
          </a:p>
          <a:p>
            <a:r>
              <a:rPr lang="en-US" dirty="0" smtClean="0"/>
              <a:t>Steps 3 and 4 differ the most across algorithms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Constructs a hierarchy of clusters</a:t>
            </a:r>
          </a:p>
          <a:p>
            <a:pPr lvl="1"/>
            <a:r>
              <a:rPr lang="en-US" dirty="0" smtClean="0"/>
              <a:t>The top level of the hierarchy consists of a single cluster with all items in it</a:t>
            </a:r>
          </a:p>
          <a:p>
            <a:pPr lvl="1"/>
            <a:r>
              <a:rPr lang="en-US" dirty="0" smtClean="0"/>
              <a:t>The bottom level of the hierarchy consists of </a:t>
            </a:r>
            <a:r>
              <a:rPr lang="en-US" i="1" dirty="0" smtClean="0"/>
              <a:t>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(# items) singleton clusters</a:t>
            </a:r>
          </a:p>
          <a:p>
            <a:r>
              <a:rPr lang="en-US" dirty="0" smtClean="0"/>
              <a:t>Two types of hierarchical clustering</a:t>
            </a:r>
          </a:p>
          <a:p>
            <a:pPr lvl="1"/>
            <a:r>
              <a:rPr lang="en-US" dirty="0" smtClean="0"/>
              <a:t>Divisive (“top down”)</a:t>
            </a:r>
          </a:p>
          <a:p>
            <a:pPr lvl="1"/>
            <a:r>
              <a:rPr lang="en-US" dirty="0" smtClean="0"/>
              <a:t>Agglomerative (“bottom up”)</a:t>
            </a:r>
          </a:p>
          <a:p>
            <a:r>
              <a:rPr lang="en-US" dirty="0" smtClean="0"/>
              <a:t>Hierarchy can be visualized as a </a:t>
            </a:r>
            <a:r>
              <a:rPr lang="en-US" i="1" dirty="0" err="1" smtClean="0"/>
              <a:t>dendogram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Ontology is a labeling or categorization scheme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Binary (spam, not spam)</a:t>
            </a:r>
          </a:p>
          <a:p>
            <a:pPr lvl="1"/>
            <a:r>
              <a:rPr lang="en-US" dirty="0" smtClean="0"/>
              <a:t>Multi-valued (red, green, blue)</a:t>
            </a:r>
          </a:p>
          <a:p>
            <a:pPr lvl="1"/>
            <a:r>
              <a:rPr lang="en-US" dirty="0" smtClean="0"/>
              <a:t>Hierarchical (news/local/sports)</a:t>
            </a:r>
          </a:p>
          <a:p>
            <a:r>
              <a:rPr lang="en-US" dirty="0" smtClean="0"/>
              <a:t>Different classification tasks require different </a:t>
            </a:r>
            <a:r>
              <a:rPr lang="en-US" dirty="0" err="1" smtClean="0"/>
              <a:t>ontologies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1872996" y="1524000"/>
            <a:ext cx="5398008" cy="4635246"/>
            <a:chOff x="990600" y="381000"/>
            <a:chExt cx="7010400" cy="6019800"/>
          </a:xfrm>
        </p:grpSpPr>
        <p:sp>
          <p:nvSpPr>
            <p:cNvPr id="4" name="Oval 3"/>
            <p:cNvSpPr/>
            <p:nvPr/>
          </p:nvSpPr>
          <p:spPr>
            <a:xfrm>
              <a:off x="990600" y="5715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4114800" y="5715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D</a:t>
              </a:r>
              <a:endParaRPr lang="en-US" sz="32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181600" y="5715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E</a:t>
              </a:r>
              <a:endParaRPr lang="en-US" sz="32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057400" y="5715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124200" y="5715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248400" y="5715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F</a:t>
              </a:r>
              <a:endParaRPr lang="en-US" sz="3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5715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G</a:t>
              </a:r>
              <a:endParaRPr lang="en-US" sz="32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648200" y="4191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H</a:t>
              </a:r>
              <a:endParaRPr lang="en-US" sz="32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590800" y="3429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I</a:t>
              </a:r>
              <a:endParaRPr lang="en-US" sz="3200" dirty="0"/>
            </a:p>
          </p:txBody>
        </p:sp>
        <p:cxnSp>
          <p:nvCxnSpPr>
            <p:cNvPr id="15" name="Elbow Connector 14"/>
            <p:cNvCxnSpPr>
              <a:stCxn id="5" idx="0"/>
              <a:endCxn id="12" idx="2"/>
            </p:cNvCxnSpPr>
            <p:nvPr/>
          </p:nvCxnSpPr>
          <p:spPr>
            <a:xfrm rot="5400000" flipH="1" flipV="1">
              <a:off x="3962400" y="5029200"/>
              <a:ext cx="1181100" cy="190500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hape 17"/>
            <p:cNvCxnSpPr>
              <a:stCxn id="6" idx="0"/>
              <a:endCxn id="12" idx="6"/>
            </p:cNvCxnSpPr>
            <p:nvPr/>
          </p:nvCxnSpPr>
          <p:spPr>
            <a:xfrm rot="16200000" flipV="1">
              <a:off x="4838700" y="5029200"/>
              <a:ext cx="1181100" cy="190500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hape 26"/>
            <p:cNvCxnSpPr>
              <a:stCxn id="7" idx="0"/>
              <a:endCxn id="13" idx="2"/>
            </p:cNvCxnSpPr>
            <p:nvPr/>
          </p:nvCxnSpPr>
          <p:spPr>
            <a:xfrm rot="5400000" flipH="1" flipV="1">
              <a:off x="1524000" y="4648200"/>
              <a:ext cx="1943100" cy="190500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hape 28"/>
            <p:cNvCxnSpPr>
              <a:stCxn id="8" idx="0"/>
              <a:endCxn id="13" idx="6"/>
            </p:cNvCxnSpPr>
            <p:nvPr/>
          </p:nvCxnSpPr>
          <p:spPr>
            <a:xfrm rot="16200000" flipV="1">
              <a:off x="2400300" y="4648200"/>
              <a:ext cx="1943100" cy="190500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6781800" y="2667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J</a:t>
              </a:r>
              <a:endParaRPr lang="en-US" sz="3200" dirty="0"/>
            </a:p>
          </p:txBody>
        </p:sp>
        <p:cxnSp>
          <p:nvCxnSpPr>
            <p:cNvPr id="35" name="Shape 34"/>
            <p:cNvCxnSpPr>
              <a:stCxn id="9" idx="0"/>
              <a:endCxn id="33" idx="2"/>
            </p:cNvCxnSpPr>
            <p:nvPr/>
          </p:nvCxnSpPr>
          <p:spPr>
            <a:xfrm rot="5400000" flipH="1" flipV="1">
              <a:off x="5334000" y="4267200"/>
              <a:ext cx="2705100" cy="190500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hape 36"/>
            <p:cNvCxnSpPr>
              <a:stCxn id="10" idx="0"/>
              <a:endCxn id="33" idx="6"/>
            </p:cNvCxnSpPr>
            <p:nvPr/>
          </p:nvCxnSpPr>
          <p:spPr>
            <a:xfrm rot="16200000" flipV="1">
              <a:off x="6210300" y="4267200"/>
              <a:ext cx="2705100" cy="190500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5715000" y="1905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K</a:t>
              </a:r>
              <a:endParaRPr lang="en-US" sz="3200" dirty="0"/>
            </a:p>
          </p:txBody>
        </p:sp>
        <p:cxnSp>
          <p:nvCxnSpPr>
            <p:cNvPr id="48" name="Shape 47"/>
            <p:cNvCxnSpPr>
              <a:stCxn id="12" idx="0"/>
              <a:endCxn id="41" idx="2"/>
            </p:cNvCxnSpPr>
            <p:nvPr/>
          </p:nvCxnSpPr>
          <p:spPr>
            <a:xfrm rot="5400000" flipH="1" flipV="1">
              <a:off x="4381500" y="2857500"/>
              <a:ext cx="1943100" cy="723900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hape 49"/>
            <p:cNvCxnSpPr>
              <a:stCxn id="33" idx="0"/>
              <a:endCxn id="41" idx="6"/>
            </p:cNvCxnSpPr>
            <p:nvPr/>
          </p:nvCxnSpPr>
          <p:spPr>
            <a:xfrm rot="16200000" flipV="1">
              <a:off x="6553200" y="2095500"/>
              <a:ext cx="419100" cy="723900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4191000" y="1143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L</a:t>
              </a:r>
              <a:endParaRPr lang="en-US" sz="3200" dirty="0"/>
            </a:p>
          </p:txBody>
        </p:sp>
        <p:cxnSp>
          <p:nvCxnSpPr>
            <p:cNvPr id="53" name="Shape 52"/>
            <p:cNvCxnSpPr>
              <a:stCxn id="13" idx="0"/>
              <a:endCxn id="51" idx="2"/>
            </p:cNvCxnSpPr>
            <p:nvPr/>
          </p:nvCxnSpPr>
          <p:spPr>
            <a:xfrm rot="5400000" flipH="1" flipV="1">
              <a:off x="2590800" y="1828800"/>
              <a:ext cx="1943100" cy="1257300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hape 54"/>
            <p:cNvCxnSpPr>
              <a:stCxn id="41" idx="0"/>
              <a:endCxn id="51" idx="6"/>
            </p:cNvCxnSpPr>
            <p:nvPr/>
          </p:nvCxnSpPr>
          <p:spPr>
            <a:xfrm rot="16200000" flipV="1">
              <a:off x="5257800" y="1104900"/>
              <a:ext cx="419100" cy="1181100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2667000" y="381000"/>
              <a:ext cx="685800" cy="6858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M</a:t>
              </a:r>
              <a:endParaRPr lang="en-US" sz="3200" dirty="0"/>
            </a:p>
          </p:txBody>
        </p:sp>
        <p:cxnSp>
          <p:nvCxnSpPr>
            <p:cNvPr id="58" name="Shape 57"/>
            <p:cNvCxnSpPr>
              <a:stCxn id="51" idx="0"/>
              <a:endCxn id="56" idx="6"/>
            </p:cNvCxnSpPr>
            <p:nvPr/>
          </p:nvCxnSpPr>
          <p:spPr>
            <a:xfrm rot="16200000" flipV="1">
              <a:off x="3733800" y="342900"/>
              <a:ext cx="419100" cy="1181100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hape 59"/>
            <p:cNvCxnSpPr>
              <a:stCxn id="56" idx="2"/>
              <a:endCxn id="4" idx="0"/>
            </p:cNvCxnSpPr>
            <p:nvPr/>
          </p:nvCxnSpPr>
          <p:spPr>
            <a:xfrm rot="10800000" flipV="1">
              <a:off x="1333500" y="723900"/>
              <a:ext cx="1333500" cy="4991100"/>
            </a:xfrm>
            <a:prstGeom prst="bentConnector2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Dendrogram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Divisive and Agglomerative Hierarchical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Divisive</a:t>
            </a:r>
          </a:p>
          <a:p>
            <a:pPr lvl="1"/>
            <a:r>
              <a:rPr lang="en-US" dirty="0" smtClean="0"/>
              <a:t>Start with a single cluster consisting of all of the items</a:t>
            </a:r>
          </a:p>
          <a:p>
            <a:pPr lvl="1"/>
            <a:r>
              <a:rPr lang="en-US" dirty="0" smtClean="0"/>
              <a:t>Until only singleton clusters exist…</a:t>
            </a:r>
          </a:p>
          <a:p>
            <a:pPr lvl="2"/>
            <a:r>
              <a:rPr lang="en-US" b="1" dirty="0" smtClean="0"/>
              <a:t>Divide</a:t>
            </a:r>
            <a:r>
              <a:rPr lang="en-US" dirty="0" smtClean="0"/>
              <a:t> an existing cluster into two new clusters</a:t>
            </a:r>
          </a:p>
          <a:p>
            <a:r>
              <a:rPr lang="en-US" dirty="0" smtClean="0"/>
              <a:t>Agglomerative</a:t>
            </a:r>
          </a:p>
          <a:p>
            <a:pPr lvl="1"/>
            <a:r>
              <a:rPr lang="en-US" dirty="0" smtClean="0"/>
              <a:t>Start with </a:t>
            </a:r>
            <a:r>
              <a:rPr lang="en-US" i="1" dirty="0" smtClean="0"/>
              <a:t>N</a:t>
            </a:r>
            <a:r>
              <a:rPr lang="en-US" dirty="0" smtClean="0"/>
              <a:t> (# items) singleton clusters</a:t>
            </a:r>
          </a:p>
          <a:p>
            <a:pPr lvl="1"/>
            <a:r>
              <a:rPr lang="en-US" dirty="0" smtClean="0"/>
              <a:t>Until a single cluster exists…</a:t>
            </a:r>
          </a:p>
          <a:p>
            <a:pPr lvl="2"/>
            <a:r>
              <a:rPr lang="en-US" b="1" dirty="0" smtClean="0"/>
              <a:t>Combine</a:t>
            </a:r>
            <a:r>
              <a:rPr lang="en-US" dirty="0" smtClean="0"/>
              <a:t> two existing cluster into a new cluster</a:t>
            </a:r>
          </a:p>
          <a:p>
            <a:r>
              <a:rPr lang="en-US" dirty="0" smtClean="0"/>
              <a:t>How do we know how to divide or </a:t>
            </a:r>
            <a:r>
              <a:rPr lang="en-US" dirty="0" smtClean="0"/>
              <a:t>combine </a:t>
            </a:r>
            <a:r>
              <a:rPr lang="en-US" dirty="0" smtClean="0"/>
              <a:t>clusters?</a:t>
            </a:r>
          </a:p>
          <a:p>
            <a:pPr lvl="1"/>
            <a:r>
              <a:rPr lang="en-US" dirty="0" smtClean="0"/>
              <a:t>Define a division or combination cost</a:t>
            </a:r>
          </a:p>
          <a:p>
            <a:pPr lvl="1"/>
            <a:r>
              <a:rPr lang="en-US" dirty="0" smtClean="0"/>
              <a:t>Perform the division or combination with the lowest cost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1142998" y="1371600"/>
            <a:ext cx="6858002" cy="5144096"/>
            <a:chOff x="0" y="0"/>
            <a:chExt cx="9144000" cy="6858794"/>
          </a:xfrm>
        </p:grpSpPr>
        <p:sp>
          <p:nvSpPr>
            <p:cNvPr id="23" name="Rectangle 2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6" name="Straight Connector 35"/>
            <p:cNvCxnSpPr>
              <a:stCxn id="23" idx="1"/>
              <a:endCxn id="23" idx="3"/>
            </p:cNvCxnSpPr>
            <p:nvPr/>
          </p:nvCxnSpPr>
          <p:spPr>
            <a:xfrm rot="10800000" flipH="1">
              <a:off x="0" y="3429000"/>
              <a:ext cx="9144000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3" idx="0"/>
              <a:endCxn id="23" idx="2"/>
            </p:cNvCxnSpPr>
            <p:nvPr/>
          </p:nvCxnSpPr>
          <p:spPr>
            <a:xfrm rot="16200000" flipH="1">
              <a:off x="1143000" y="3429000"/>
              <a:ext cx="6858000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429000" y="2514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</a:t>
              </a:r>
              <a:endParaRPr lang="en-US" sz="20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85800" y="228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1828800" y="2743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2667000" y="762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</a:t>
              </a:r>
              <a:endParaRPr lang="en-US" sz="20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13716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</a:t>
              </a:r>
              <a:endParaRPr lang="en-US" sz="20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3810000" y="1981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G</a:t>
              </a:r>
              <a:endParaRPr lang="en-US" sz="20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2057400" y="9144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</a:t>
              </a:r>
              <a:endParaRPr lang="en-US" sz="2000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8001000" y="2514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</a:t>
              </a:r>
              <a:endParaRPr lang="en-US" sz="20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5257800" y="228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6400800" y="2743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7239000" y="762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</a:t>
              </a:r>
              <a:endParaRPr lang="en-US" sz="2000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</a:t>
              </a:r>
              <a:endParaRPr lang="en-US" sz="20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8382000" y="1981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G</a:t>
              </a:r>
              <a:endParaRPr lang="en-US" sz="20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6629400" y="9144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</a:t>
              </a:r>
              <a:endParaRPr lang="en-US" sz="2000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429000" y="5943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</a:t>
              </a:r>
              <a:endParaRPr lang="en-US" sz="20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" y="3657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1828800" y="6172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2667000" y="4191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</a:t>
              </a:r>
              <a:endParaRPr lang="en-US" sz="2000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1371600" y="5715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</a:t>
              </a:r>
              <a:endParaRPr lang="en-US" sz="2000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3810000" y="5410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G</a:t>
              </a:r>
              <a:endParaRPr lang="en-US" sz="2000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2057400" y="43434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</a:t>
              </a:r>
              <a:endParaRPr lang="en-US" sz="2000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8001000" y="5943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</a:t>
              </a:r>
              <a:endParaRPr lang="en-US" sz="2000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5257800" y="3657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6400800" y="6172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7239000" y="4191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</a:t>
              </a:r>
              <a:endParaRPr lang="en-US" sz="2000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5943600" y="5715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</a:t>
              </a:r>
              <a:endParaRPr lang="en-US" sz="2000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8382000" y="5410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G</a:t>
              </a:r>
              <a:endParaRPr lang="en-US" sz="2000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6629400" y="43434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</a:t>
              </a:r>
              <a:endParaRPr lang="en-US" sz="2000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381000" y="76200"/>
              <a:ext cx="3886200" cy="3124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5791200" y="685800"/>
              <a:ext cx="3048000" cy="25146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1219200" y="5257800"/>
              <a:ext cx="3048000" cy="12954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1905000" y="4038600"/>
              <a:ext cx="1219200" cy="762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477000" y="4038600"/>
              <a:ext cx="1219200" cy="762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7848600" y="5257800"/>
              <a:ext cx="990600" cy="1143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5791200" y="5562600"/>
              <a:ext cx="1143000" cy="10668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609600" y="3581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5181600" y="3581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181600" y="152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68" name="Title 6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Divisive Hierarchical Clustering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>
            <a:grpSpLocks noChangeAspect="1"/>
          </p:cNvGrpSpPr>
          <p:nvPr/>
        </p:nvGrpSpPr>
        <p:grpSpPr>
          <a:xfrm>
            <a:off x="1143000" y="1371600"/>
            <a:ext cx="6857998" cy="5144096"/>
            <a:chOff x="0" y="0"/>
            <a:chExt cx="9144000" cy="6858794"/>
          </a:xfrm>
        </p:grpSpPr>
        <p:sp>
          <p:nvSpPr>
            <p:cNvPr id="23" name="Rectangle 2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36" name="Straight Connector 35"/>
            <p:cNvCxnSpPr>
              <a:stCxn id="23" idx="1"/>
              <a:endCxn id="23" idx="3"/>
            </p:cNvCxnSpPr>
            <p:nvPr/>
          </p:nvCxnSpPr>
          <p:spPr>
            <a:xfrm rot="10800000" flipH="1">
              <a:off x="0" y="3429000"/>
              <a:ext cx="9144000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3" idx="0"/>
              <a:endCxn id="23" idx="2"/>
            </p:cNvCxnSpPr>
            <p:nvPr/>
          </p:nvCxnSpPr>
          <p:spPr>
            <a:xfrm rot="16200000" flipH="1">
              <a:off x="1143000" y="3429000"/>
              <a:ext cx="6858000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429000" y="2514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</a:t>
              </a:r>
              <a:endParaRPr lang="en-US" sz="20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85800" y="228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1828800" y="2743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2667000" y="762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</a:t>
              </a:r>
              <a:endParaRPr lang="en-US" sz="20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13716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</a:t>
              </a:r>
              <a:endParaRPr lang="en-US" sz="20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3810000" y="1981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G</a:t>
              </a:r>
              <a:endParaRPr lang="en-US" sz="20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2057400" y="9144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</a:t>
              </a:r>
              <a:endParaRPr lang="en-US" sz="2000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8001000" y="2514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</a:t>
              </a:r>
              <a:endParaRPr lang="en-US" sz="20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5257800" y="228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6400800" y="2743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7239000" y="762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</a:t>
              </a:r>
              <a:endParaRPr lang="en-US" sz="2000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</a:t>
              </a:r>
              <a:endParaRPr lang="en-US" sz="20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8382000" y="1981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G</a:t>
              </a:r>
              <a:endParaRPr lang="en-US" sz="20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6629400" y="9144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</a:t>
              </a:r>
              <a:endParaRPr lang="en-US" sz="2000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429000" y="5943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</a:t>
              </a:r>
              <a:endParaRPr lang="en-US" sz="20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" y="3657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1828800" y="6172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2667000" y="4191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</a:t>
              </a:r>
              <a:endParaRPr lang="en-US" sz="2000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1371600" y="5715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</a:t>
              </a:r>
              <a:endParaRPr lang="en-US" sz="2000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3810000" y="5410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G</a:t>
              </a:r>
              <a:endParaRPr lang="en-US" sz="2000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2057400" y="43434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</a:t>
              </a:r>
              <a:endParaRPr lang="en-US" sz="2000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8001000" y="5943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</a:t>
              </a:r>
              <a:endParaRPr lang="en-US" sz="2000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5257800" y="3657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6400800" y="6172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7239000" y="4191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</a:t>
              </a:r>
              <a:endParaRPr lang="en-US" sz="2000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5943600" y="5715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</a:t>
              </a:r>
              <a:endParaRPr lang="en-US" sz="2000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8382000" y="5410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G</a:t>
              </a:r>
              <a:endParaRPr lang="en-US" sz="2000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6629400" y="43434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</a:t>
              </a:r>
              <a:endParaRPr lang="en-US" sz="2000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5181600" y="3581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477000" y="4038600"/>
              <a:ext cx="1219200" cy="762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7848600" y="5257800"/>
              <a:ext cx="990600" cy="1143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6477000" y="609600"/>
              <a:ext cx="1219200" cy="762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1905000" y="4038600"/>
              <a:ext cx="1219200" cy="762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609600" y="3581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5181600" y="152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609600" y="152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1981200" y="8382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2590800" y="6858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1295400" y="22098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1752600" y="26670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352800" y="2438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3733800" y="19050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5867400" y="22098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324600" y="26670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7924800" y="2438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8305800" y="19050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5791200" y="5562600"/>
              <a:ext cx="1143000" cy="10668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1219200" y="5562600"/>
              <a:ext cx="1143000" cy="10668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3352800" y="5867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3733800" y="53340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69" name="Title 6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Agglomerative Hierarchical Clustering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Single linkage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Complete linkage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Average linkage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Average group linkage 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388" y="2170281"/>
            <a:ext cx="5689115" cy="268119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10717" y="3276600"/>
            <a:ext cx="5738456" cy="268097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86642" y="4369887"/>
            <a:ext cx="4786607" cy="659313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07634" y="5802998"/>
            <a:ext cx="3344623" cy="29300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>
            <a:grpSpLocks noChangeAspect="1"/>
          </p:cNvGrpSpPr>
          <p:nvPr/>
        </p:nvGrpSpPr>
        <p:grpSpPr>
          <a:xfrm>
            <a:off x="1143002" y="1371600"/>
            <a:ext cx="6857997" cy="5144096"/>
            <a:chOff x="0" y="0"/>
            <a:chExt cx="9144000" cy="6858794"/>
          </a:xfrm>
        </p:grpSpPr>
        <p:sp>
          <p:nvSpPr>
            <p:cNvPr id="23" name="Rectangle 2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cxnSp>
          <p:nvCxnSpPr>
            <p:cNvPr id="36" name="Straight Connector 35"/>
            <p:cNvCxnSpPr>
              <a:stCxn id="23" idx="1"/>
              <a:endCxn id="23" idx="3"/>
            </p:cNvCxnSpPr>
            <p:nvPr/>
          </p:nvCxnSpPr>
          <p:spPr>
            <a:xfrm rot="10800000" flipH="1">
              <a:off x="0" y="3429000"/>
              <a:ext cx="9144000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3" idx="0"/>
              <a:endCxn id="23" idx="2"/>
            </p:cNvCxnSpPr>
            <p:nvPr/>
          </p:nvCxnSpPr>
          <p:spPr>
            <a:xfrm rot="16200000" flipH="1">
              <a:off x="1143000" y="3429000"/>
              <a:ext cx="6858000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429000" y="2514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</a:t>
              </a:r>
              <a:endParaRPr lang="en-US" sz="20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85800" y="228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1828800" y="2743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2667000" y="762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</a:t>
              </a:r>
              <a:endParaRPr lang="en-US" sz="20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13716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</a:t>
              </a:r>
              <a:endParaRPr lang="en-US" sz="20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3810000" y="1981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G</a:t>
              </a:r>
              <a:endParaRPr lang="en-US" sz="2000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8001000" y="2514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</a:t>
              </a:r>
              <a:endParaRPr lang="en-US" sz="20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5257800" y="228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6400800" y="2743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7239000" y="762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</a:t>
              </a:r>
              <a:endParaRPr lang="en-US" sz="2000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</a:t>
              </a:r>
              <a:endParaRPr lang="en-US" sz="20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8382000" y="1981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G</a:t>
              </a:r>
              <a:endParaRPr lang="en-US" sz="2000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6629400" y="9144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</a:t>
              </a:r>
              <a:endParaRPr lang="en-US" sz="2000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429000" y="5943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</a:t>
              </a:r>
              <a:endParaRPr lang="en-US" sz="20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685800" y="3657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1828800" y="6172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2667000" y="4191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</a:t>
              </a:r>
              <a:endParaRPr lang="en-US" sz="2000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1371600" y="5715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</a:t>
              </a:r>
              <a:endParaRPr lang="en-US" sz="2000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3810000" y="5410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G</a:t>
              </a:r>
              <a:endParaRPr lang="en-US" sz="2000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2057400" y="43434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</a:t>
              </a:r>
              <a:endParaRPr lang="en-US" sz="2000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5181600" y="3581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6477000" y="4038600"/>
              <a:ext cx="1219200" cy="762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7848600" y="5257800"/>
              <a:ext cx="990600" cy="1143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5791200" y="5562600"/>
              <a:ext cx="1143000" cy="10668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609600" y="3581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1905000" y="4038600"/>
              <a:ext cx="1219200" cy="762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276600" y="5257800"/>
              <a:ext cx="990600" cy="1143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1219200" y="5562600"/>
              <a:ext cx="1143000" cy="10668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5181600" y="152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477000" y="609600"/>
              <a:ext cx="1219200" cy="762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7848600" y="1828800"/>
              <a:ext cx="990600" cy="1143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5791200" y="2133600"/>
              <a:ext cx="1143000" cy="10668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609600" y="152400"/>
              <a:ext cx="457200" cy="4572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1905000" y="609600"/>
              <a:ext cx="1219200" cy="762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3276600" y="1828800"/>
              <a:ext cx="990600" cy="11430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1219200" y="2133600"/>
              <a:ext cx="1143000" cy="106680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7" name="Oval 96"/>
            <p:cNvSpPr/>
            <p:nvPr/>
          </p:nvSpPr>
          <p:spPr>
            <a:xfrm>
              <a:off x="2057400" y="9144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</a:t>
              </a:r>
              <a:endParaRPr lang="en-US" sz="20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57400" y="0"/>
              <a:ext cx="2438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Single Linkage</a:t>
              </a:r>
              <a:endParaRPr lang="en-US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629400" y="0"/>
              <a:ext cx="243840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Complete Linkage</a:t>
              </a:r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057400" y="3429000"/>
              <a:ext cx="2438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Average Linkage</a:t>
              </a:r>
              <a:endParaRPr lang="en-US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019800" y="3429000"/>
              <a:ext cx="304800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Average Group Linkage</a:t>
              </a:r>
              <a:endParaRPr lang="en-US" dirty="0"/>
            </a:p>
          </p:txBody>
        </p:sp>
        <p:cxnSp>
          <p:nvCxnSpPr>
            <p:cNvPr id="107" name="Straight Connector 106"/>
            <p:cNvCxnSpPr>
              <a:stCxn id="40" idx="5"/>
              <a:endCxn id="97" idx="1"/>
            </p:cNvCxnSpPr>
            <p:nvPr/>
          </p:nvCxnSpPr>
          <p:spPr>
            <a:xfrm rot="16200000" flipH="1">
              <a:off x="1288863" y="145863"/>
              <a:ext cx="470274" cy="11560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97" idx="3"/>
              <a:endCxn id="43" idx="7"/>
            </p:cNvCxnSpPr>
            <p:nvPr/>
          </p:nvCxnSpPr>
          <p:spPr>
            <a:xfrm rot="5400000">
              <a:off x="1288863" y="1517463"/>
              <a:ext cx="1156074" cy="4702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42" idx="5"/>
              <a:endCxn id="44" idx="1"/>
            </p:cNvCxnSpPr>
            <p:nvPr/>
          </p:nvCxnSpPr>
          <p:spPr>
            <a:xfrm rot="16200000" flipH="1">
              <a:off x="2889063" y="1060263"/>
              <a:ext cx="1003674" cy="9274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47" idx="6"/>
              <a:endCxn id="49" idx="1"/>
            </p:cNvCxnSpPr>
            <p:nvPr/>
          </p:nvCxnSpPr>
          <p:spPr>
            <a:xfrm>
              <a:off x="5562600" y="381000"/>
              <a:ext cx="1721037" cy="4256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49" idx="4"/>
              <a:endCxn id="48" idx="7"/>
            </p:cNvCxnSpPr>
            <p:nvPr/>
          </p:nvCxnSpPr>
          <p:spPr>
            <a:xfrm rot="5400000">
              <a:off x="6165664" y="1562100"/>
              <a:ext cx="1721037" cy="7304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41" idx="6"/>
              <a:endCxn id="39" idx="2"/>
            </p:cNvCxnSpPr>
            <p:nvPr/>
          </p:nvCxnSpPr>
          <p:spPr>
            <a:xfrm flipV="1">
              <a:off x="2133600" y="2667000"/>
              <a:ext cx="1295400" cy="2286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50" idx="6"/>
              <a:endCxn id="51" idx="2"/>
            </p:cNvCxnSpPr>
            <p:nvPr/>
          </p:nvCxnSpPr>
          <p:spPr>
            <a:xfrm flipV="1">
              <a:off x="6248400" y="2133600"/>
              <a:ext cx="2133600" cy="3048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40" idx="4"/>
              <a:endCxn id="43" idx="0"/>
            </p:cNvCxnSpPr>
            <p:nvPr/>
          </p:nvCxnSpPr>
          <p:spPr>
            <a:xfrm rot="16200000" flipH="1">
              <a:off x="304800" y="1066800"/>
              <a:ext cx="1752600" cy="6858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40" idx="5"/>
              <a:endCxn id="44" idx="2"/>
            </p:cNvCxnSpPr>
            <p:nvPr/>
          </p:nvCxnSpPr>
          <p:spPr>
            <a:xfrm rot="16200000" flipH="1">
              <a:off x="1555563" y="-120838"/>
              <a:ext cx="1644837" cy="28640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47" idx="5"/>
              <a:endCxn id="46" idx="1"/>
            </p:cNvCxnSpPr>
            <p:nvPr/>
          </p:nvCxnSpPr>
          <p:spPr>
            <a:xfrm rot="16200000" flipH="1">
              <a:off x="5746563" y="260163"/>
              <a:ext cx="2070474" cy="25276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47" idx="5"/>
              <a:endCxn id="48" idx="0"/>
            </p:cNvCxnSpPr>
            <p:nvPr/>
          </p:nvCxnSpPr>
          <p:spPr>
            <a:xfrm rot="16200000" flipH="1">
              <a:off x="4908363" y="1098362"/>
              <a:ext cx="2254437" cy="10352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49" idx="5"/>
              <a:endCxn id="46" idx="0"/>
            </p:cNvCxnSpPr>
            <p:nvPr/>
          </p:nvCxnSpPr>
          <p:spPr>
            <a:xfrm rot="16200000" flipH="1">
              <a:off x="7080063" y="1441262"/>
              <a:ext cx="1492437" cy="6542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54" idx="6"/>
              <a:endCxn id="56" idx="1"/>
            </p:cNvCxnSpPr>
            <p:nvPr/>
          </p:nvCxnSpPr>
          <p:spPr>
            <a:xfrm>
              <a:off x="990600" y="3810000"/>
              <a:ext cx="1721037" cy="4256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54" idx="5"/>
              <a:endCxn id="59" idx="1"/>
            </p:cNvCxnSpPr>
            <p:nvPr/>
          </p:nvCxnSpPr>
          <p:spPr>
            <a:xfrm rot="16200000" flipH="1">
              <a:off x="1288863" y="3574863"/>
              <a:ext cx="470274" cy="11560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54" idx="4"/>
              <a:endCxn id="57" idx="0"/>
            </p:cNvCxnSpPr>
            <p:nvPr/>
          </p:nvCxnSpPr>
          <p:spPr>
            <a:xfrm rot="16200000" flipH="1">
              <a:off x="304800" y="4495800"/>
              <a:ext cx="1752600" cy="6858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54" idx="5"/>
              <a:endCxn id="55" idx="0"/>
            </p:cNvCxnSpPr>
            <p:nvPr/>
          </p:nvCxnSpPr>
          <p:spPr>
            <a:xfrm rot="16200000" flipH="1">
              <a:off x="336363" y="4527362"/>
              <a:ext cx="2254437" cy="10352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54" idx="5"/>
              <a:endCxn id="58" idx="2"/>
            </p:cNvCxnSpPr>
            <p:nvPr/>
          </p:nvCxnSpPr>
          <p:spPr>
            <a:xfrm rot="16200000" flipH="1">
              <a:off x="1555563" y="3308162"/>
              <a:ext cx="1644837" cy="28640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54" idx="5"/>
              <a:endCxn id="53" idx="1"/>
            </p:cNvCxnSpPr>
            <p:nvPr/>
          </p:nvCxnSpPr>
          <p:spPr>
            <a:xfrm rot="16200000" flipH="1">
              <a:off x="1174563" y="3689163"/>
              <a:ext cx="2070474" cy="25276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59" idx="3"/>
              <a:endCxn id="57" idx="7"/>
            </p:cNvCxnSpPr>
            <p:nvPr/>
          </p:nvCxnSpPr>
          <p:spPr>
            <a:xfrm rot="5400000">
              <a:off x="1288863" y="4946463"/>
              <a:ext cx="1156074" cy="4702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59" idx="4"/>
              <a:endCxn id="55" idx="0"/>
            </p:cNvCxnSpPr>
            <p:nvPr/>
          </p:nvCxnSpPr>
          <p:spPr>
            <a:xfrm rot="5400000">
              <a:off x="1333500" y="5295900"/>
              <a:ext cx="1524000" cy="2286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56" idx="3"/>
              <a:endCxn id="57" idx="6"/>
            </p:cNvCxnSpPr>
            <p:nvPr/>
          </p:nvCxnSpPr>
          <p:spPr>
            <a:xfrm rot="5400000">
              <a:off x="1485901" y="4641663"/>
              <a:ext cx="1416237" cy="10352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56" idx="4"/>
              <a:endCxn id="55" idx="7"/>
            </p:cNvCxnSpPr>
            <p:nvPr/>
          </p:nvCxnSpPr>
          <p:spPr>
            <a:xfrm rot="5400000">
              <a:off x="1593664" y="4991100"/>
              <a:ext cx="1721037" cy="7304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59" idx="5"/>
              <a:endCxn id="53" idx="1"/>
            </p:cNvCxnSpPr>
            <p:nvPr/>
          </p:nvCxnSpPr>
          <p:spPr>
            <a:xfrm rot="16200000" flipH="1">
              <a:off x="2203263" y="4717863"/>
              <a:ext cx="1384674" cy="11560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56" idx="4"/>
              <a:endCxn id="53" idx="0"/>
            </p:cNvCxnSpPr>
            <p:nvPr/>
          </p:nvCxnSpPr>
          <p:spPr>
            <a:xfrm rot="16200000" flipH="1">
              <a:off x="2476500" y="4838700"/>
              <a:ext cx="1447800" cy="7620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59" idx="6"/>
              <a:endCxn id="58" idx="1"/>
            </p:cNvCxnSpPr>
            <p:nvPr/>
          </p:nvCxnSpPr>
          <p:spPr>
            <a:xfrm>
              <a:off x="2362200" y="4495800"/>
              <a:ext cx="1492437" cy="9590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56" idx="5"/>
              <a:endCxn id="58" idx="0"/>
            </p:cNvCxnSpPr>
            <p:nvPr/>
          </p:nvCxnSpPr>
          <p:spPr>
            <a:xfrm rot="16200000" flipH="1">
              <a:off x="2965263" y="4413062"/>
              <a:ext cx="959037" cy="10352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57" idx="6"/>
              <a:endCxn id="58" idx="2"/>
            </p:cNvCxnSpPr>
            <p:nvPr/>
          </p:nvCxnSpPr>
          <p:spPr>
            <a:xfrm flipV="1">
              <a:off x="1676400" y="5562600"/>
              <a:ext cx="2133600" cy="3048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57" idx="6"/>
              <a:endCxn id="53" idx="2"/>
            </p:cNvCxnSpPr>
            <p:nvPr/>
          </p:nvCxnSpPr>
          <p:spPr>
            <a:xfrm>
              <a:off x="1676400" y="5867400"/>
              <a:ext cx="1752600" cy="2286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55" idx="6"/>
              <a:endCxn id="58" idx="3"/>
            </p:cNvCxnSpPr>
            <p:nvPr/>
          </p:nvCxnSpPr>
          <p:spPr>
            <a:xfrm flipV="1">
              <a:off x="2133600" y="5670363"/>
              <a:ext cx="1721037" cy="6542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55" idx="6"/>
              <a:endCxn id="53" idx="3"/>
            </p:cNvCxnSpPr>
            <p:nvPr/>
          </p:nvCxnSpPr>
          <p:spPr>
            <a:xfrm flipV="1">
              <a:off x="2133600" y="6203763"/>
              <a:ext cx="1340037" cy="1208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Oval 223"/>
            <p:cNvSpPr/>
            <p:nvPr/>
          </p:nvSpPr>
          <p:spPr>
            <a:xfrm>
              <a:off x="6210300" y="5943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i="1" dirty="0" smtClean="0"/>
                <a:t>μ</a:t>
              </a:r>
              <a:endParaRPr lang="en-US" sz="2000" i="1" dirty="0"/>
            </a:p>
          </p:txBody>
        </p:sp>
        <p:sp>
          <p:nvSpPr>
            <p:cNvPr id="225" name="Oval 224"/>
            <p:cNvSpPr/>
            <p:nvPr/>
          </p:nvSpPr>
          <p:spPr>
            <a:xfrm>
              <a:off x="6934200" y="42672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i="1" dirty="0" smtClean="0"/>
                <a:t>μ</a:t>
              </a:r>
              <a:endParaRPr lang="en-US" sz="2000" i="1" dirty="0"/>
            </a:p>
          </p:txBody>
        </p:sp>
        <p:sp>
          <p:nvSpPr>
            <p:cNvPr id="226" name="Oval 225"/>
            <p:cNvSpPr/>
            <p:nvPr/>
          </p:nvSpPr>
          <p:spPr>
            <a:xfrm>
              <a:off x="5257800" y="36576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i="1" dirty="0" smtClean="0"/>
                <a:t>μ</a:t>
              </a:r>
              <a:endParaRPr lang="en-US" sz="2000" i="1" dirty="0"/>
            </a:p>
          </p:txBody>
        </p:sp>
        <p:sp>
          <p:nvSpPr>
            <p:cNvPr id="227" name="Oval 226"/>
            <p:cNvSpPr/>
            <p:nvPr/>
          </p:nvSpPr>
          <p:spPr>
            <a:xfrm>
              <a:off x="8191500" y="56769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i="1" dirty="0" smtClean="0"/>
                <a:t>μ</a:t>
              </a:r>
              <a:endParaRPr lang="en-US" sz="2000" i="1" dirty="0"/>
            </a:p>
          </p:txBody>
        </p:sp>
        <p:cxnSp>
          <p:nvCxnSpPr>
            <p:cNvPr id="228" name="Straight Connector 227"/>
            <p:cNvCxnSpPr>
              <a:stCxn id="224" idx="6"/>
              <a:endCxn id="227" idx="3"/>
            </p:cNvCxnSpPr>
            <p:nvPr/>
          </p:nvCxnSpPr>
          <p:spPr>
            <a:xfrm flipV="1">
              <a:off x="6515100" y="5937063"/>
              <a:ext cx="1721037" cy="1589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26" idx="5"/>
              <a:endCxn id="227" idx="2"/>
            </p:cNvCxnSpPr>
            <p:nvPr/>
          </p:nvCxnSpPr>
          <p:spPr>
            <a:xfrm rot="16200000" flipH="1">
              <a:off x="5898963" y="3536762"/>
              <a:ext cx="1911537" cy="26735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224" idx="7"/>
              <a:endCxn id="225" idx="4"/>
            </p:cNvCxnSpPr>
            <p:nvPr/>
          </p:nvCxnSpPr>
          <p:spPr>
            <a:xfrm rot="5400000" flipH="1" flipV="1">
              <a:off x="6070413" y="4972051"/>
              <a:ext cx="1416237" cy="61613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25" idx="5"/>
              <a:endCxn id="227" idx="1"/>
            </p:cNvCxnSpPr>
            <p:nvPr/>
          </p:nvCxnSpPr>
          <p:spPr>
            <a:xfrm rot="16200000" flipH="1">
              <a:off x="7118163" y="4603563"/>
              <a:ext cx="1194174" cy="104177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26" idx="4"/>
              <a:endCxn id="224" idx="0"/>
            </p:cNvCxnSpPr>
            <p:nvPr/>
          </p:nvCxnSpPr>
          <p:spPr>
            <a:xfrm rot="16200000" flipH="1">
              <a:off x="4895850" y="4476750"/>
              <a:ext cx="1981200" cy="9525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26" idx="6"/>
              <a:endCxn id="225" idx="2"/>
            </p:cNvCxnSpPr>
            <p:nvPr/>
          </p:nvCxnSpPr>
          <p:spPr>
            <a:xfrm>
              <a:off x="5562600" y="3810000"/>
              <a:ext cx="1371600" cy="6096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itle 8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Strategies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Agglomerative Clustering Algorithm</a:t>
            </a:r>
            <a:endParaRPr lang="en-US" dirty="0"/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1219200"/>
            <a:ext cx="5981709" cy="551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Hierarchical clustering constructs a hierarchy of clusters</a:t>
            </a:r>
          </a:p>
          <a:p>
            <a:r>
              <a:rPr lang="en-US" dirty="0" smtClean="0"/>
              <a:t>K-means always maintains exactly </a:t>
            </a:r>
            <a:r>
              <a:rPr lang="en-US" i="1" dirty="0" smtClean="0"/>
              <a:t>K</a:t>
            </a:r>
            <a:r>
              <a:rPr lang="en-US" dirty="0" smtClean="0"/>
              <a:t> clusters</a:t>
            </a:r>
          </a:p>
          <a:p>
            <a:pPr lvl="1"/>
            <a:r>
              <a:rPr lang="en-US" dirty="0" smtClean="0"/>
              <a:t>Clusters represented as </a:t>
            </a:r>
            <a:r>
              <a:rPr lang="en-US" dirty="0" err="1" smtClean="0"/>
              <a:t>centroids</a:t>
            </a:r>
            <a:r>
              <a:rPr lang="en-US" dirty="0" smtClean="0"/>
              <a:t> (“center of mass”)</a:t>
            </a:r>
          </a:p>
          <a:p>
            <a:r>
              <a:rPr lang="en-US" dirty="0" smtClean="0"/>
              <a:t>Basic algorithm:</a:t>
            </a:r>
          </a:p>
          <a:p>
            <a:pPr lvl="1"/>
            <a:r>
              <a:rPr lang="en-US" dirty="0" smtClean="0"/>
              <a:t>Step 0: Choose </a:t>
            </a:r>
            <a:r>
              <a:rPr lang="en-US" i="1" dirty="0" smtClean="0"/>
              <a:t>K</a:t>
            </a:r>
            <a:r>
              <a:rPr lang="en-US" dirty="0" smtClean="0"/>
              <a:t> cluster </a:t>
            </a:r>
            <a:r>
              <a:rPr lang="en-US" dirty="0" err="1" smtClean="0"/>
              <a:t>centroids</a:t>
            </a:r>
            <a:endParaRPr lang="en-US" dirty="0" smtClean="0"/>
          </a:p>
          <a:p>
            <a:pPr lvl="1"/>
            <a:r>
              <a:rPr lang="en-US" dirty="0" smtClean="0"/>
              <a:t>Step 1: Assign points to </a:t>
            </a:r>
            <a:r>
              <a:rPr lang="en-US" dirty="0" smtClean="0"/>
              <a:t>closest </a:t>
            </a:r>
            <a:r>
              <a:rPr lang="en-US" dirty="0" err="1" smtClean="0"/>
              <a:t>centroid</a:t>
            </a:r>
            <a:endParaRPr lang="en-US" dirty="0" smtClean="0"/>
          </a:p>
          <a:p>
            <a:pPr lvl="1"/>
            <a:r>
              <a:rPr lang="en-US" dirty="0" smtClean="0"/>
              <a:t>Step 2: </a:t>
            </a:r>
            <a:r>
              <a:rPr lang="en-US" dirty="0" err="1" smtClean="0"/>
              <a:t>Recompute</a:t>
            </a:r>
            <a:r>
              <a:rPr lang="en-US" dirty="0" smtClean="0"/>
              <a:t> cluster </a:t>
            </a:r>
            <a:r>
              <a:rPr lang="en-US" dirty="0" err="1" smtClean="0"/>
              <a:t>centroids</a:t>
            </a:r>
            <a:endParaRPr lang="en-US" dirty="0" smtClean="0"/>
          </a:p>
          <a:p>
            <a:pPr lvl="1"/>
            <a:r>
              <a:rPr lang="en-US" dirty="0" smtClean="0"/>
              <a:t>Step 3: </a:t>
            </a:r>
            <a:r>
              <a:rPr lang="en-US" dirty="0" err="1" smtClean="0"/>
              <a:t>Goto</a:t>
            </a:r>
            <a:r>
              <a:rPr lang="en-US" dirty="0" smtClean="0"/>
              <a:t> 1</a:t>
            </a:r>
          </a:p>
          <a:p>
            <a:r>
              <a:rPr lang="en-US" dirty="0" smtClean="0"/>
              <a:t>Tends to converge quickly</a:t>
            </a:r>
            <a:endParaRPr lang="en-US" dirty="0" smtClean="0"/>
          </a:p>
          <a:p>
            <a:r>
              <a:rPr lang="en-US" dirty="0" smtClean="0"/>
              <a:t>Is sensitive </a:t>
            </a:r>
            <a:r>
              <a:rPr lang="en-US" dirty="0" smtClean="0"/>
              <a:t>to choice of initial </a:t>
            </a:r>
            <a:r>
              <a:rPr lang="en-US" dirty="0" err="1" smtClean="0"/>
              <a:t>centroids</a:t>
            </a:r>
            <a:endParaRPr lang="en-US" dirty="0" smtClean="0"/>
          </a:p>
          <a:p>
            <a:r>
              <a:rPr lang="en-US" dirty="0" smtClean="0"/>
              <a:t>K-Medians is similar, and (I suspect) preferable </a:t>
            </a:r>
            <a:endParaRPr lang="en-US" dirty="0" smtClean="0"/>
          </a:p>
          <a:p>
            <a:r>
              <a:rPr lang="en-US" dirty="0" smtClean="0"/>
              <a:t>Somehow must </a:t>
            </a:r>
            <a:r>
              <a:rPr lang="en-US" dirty="0" smtClean="0"/>
              <a:t>choose </a:t>
            </a:r>
            <a:r>
              <a:rPr lang="en-US" i="1" dirty="0" smtClean="0"/>
              <a:t>K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Clustering Algorithm</a:t>
            </a:r>
            <a:endParaRPr lang="en-US" dirty="0"/>
          </a:p>
        </p:txBody>
      </p:sp>
      <p:pic>
        <p:nvPicPr>
          <p:cNvPr id="5" name="Content Placeholder 4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491" y="1523991"/>
            <a:ext cx="8763017" cy="4495809"/>
          </a:xfr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K-Nearest Neighbor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Hierarchical and K-Means clustering partition items into clusters</a:t>
            </a:r>
          </a:p>
          <a:p>
            <a:pPr lvl="1"/>
            <a:r>
              <a:rPr lang="en-US" dirty="0" smtClean="0"/>
              <a:t>Every item is in exactly one cluster</a:t>
            </a:r>
            <a:endParaRPr lang="en-US" dirty="0"/>
          </a:p>
          <a:p>
            <a:r>
              <a:rPr lang="en-US" dirty="0" smtClean="0"/>
              <a:t>K-Nearest neighbor clustering forms one cluster per item</a:t>
            </a:r>
          </a:p>
          <a:p>
            <a:pPr lvl="1"/>
            <a:r>
              <a:rPr lang="en-US" dirty="0" smtClean="0"/>
              <a:t>The cluster for item </a:t>
            </a:r>
            <a:r>
              <a:rPr lang="en-US" i="1" dirty="0" smtClean="0"/>
              <a:t>j</a:t>
            </a:r>
            <a:r>
              <a:rPr lang="en-US" dirty="0" smtClean="0"/>
              <a:t> consists of </a:t>
            </a:r>
            <a:r>
              <a:rPr lang="en-US" i="1" dirty="0" smtClean="0"/>
              <a:t>j</a:t>
            </a:r>
            <a:r>
              <a:rPr lang="en-US" dirty="0" smtClean="0"/>
              <a:t> and </a:t>
            </a:r>
            <a:r>
              <a:rPr lang="en-US" i="1" dirty="0" err="1" smtClean="0"/>
              <a:t>j</a:t>
            </a:r>
            <a:r>
              <a:rPr lang="en-US" dirty="0" err="1" smtClean="0"/>
              <a:t>’s</a:t>
            </a:r>
            <a:r>
              <a:rPr lang="en-US" dirty="0" smtClean="0"/>
              <a:t> </a:t>
            </a:r>
            <a:r>
              <a:rPr lang="en-US" i="1" dirty="0" smtClean="0"/>
              <a:t>K</a:t>
            </a:r>
            <a:r>
              <a:rPr lang="en-US" dirty="0" smtClean="0"/>
              <a:t> nearest neighbors</a:t>
            </a:r>
          </a:p>
          <a:p>
            <a:pPr lvl="1"/>
            <a:r>
              <a:rPr lang="en-US" dirty="0" smtClean="0"/>
              <a:t>Clusters now overlap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Classifier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Probabilistic classifier based on </a:t>
            </a:r>
            <a:r>
              <a:rPr lang="en-US" dirty="0" err="1" smtClean="0"/>
              <a:t>Bayes</a:t>
            </a:r>
            <a:r>
              <a:rPr lang="en-US" dirty="0" smtClean="0"/>
              <a:t>’ rule: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C</a:t>
            </a:r>
            <a:r>
              <a:rPr lang="en-US" dirty="0" smtClean="0"/>
              <a:t> is a random variable corresponding to the class</a:t>
            </a:r>
          </a:p>
          <a:p>
            <a:r>
              <a:rPr lang="en-US" i="1" dirty="0" smtClean="0"/>
              <a:t>D</a:t>
            </a:r>
            <a:r>
              <a:rPr lang="en-US" dirty="0" smtClean="0"/>
              <a:t> is a random variable corresponding to the input </a:t>
            </a:r>
            <a:r>
              <a:rPr lang="en-US" dirty="0" smtClean="0"/>
              <a:t>(</a:t>
            </a:r>
            <a:r>
              <a:rPr lang="en-US" dirty="0" smtClean="0"/>
              <a:t>i.e</a:t>
            </a:r>
            <a:r>
              <a:rPr lang="en-US" dirty="0" smtClean="0"/>
              <a:t>. </a:t>
            </a:r>
            <a:r>
              <a:rPr lang="en-US" dirty="0" smtClean="0"/>
              <a:t>document)</a:t>
            </a:r>
          </a:p>
        </p:txBody>
      </p:sp>
      <p:pic>
        <p:nvPicPr>
          <p:cNvPr id="7" name="Content Placeholder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2388106"/>
            <a:ext cx="4674118" cy="1345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1143000" y="1485899"/>
            <a:ext cx="6858000" cy="5143501"/>
            <a:chOff x="0" y="0"/>
            <a:chExt cx="9144000" cy="6858000"/>
          </a:xfrm>
        </p:grpSpPr>
        <p:sp>
          <p:nvSpPr>
            <p:cNvPr id="295" name="Oval 294"/>
            <p:cNvSpPr/>
            <p:nvPr/>
          </p:nvSpPr>
          <p:spPr>
            <a:xfrm>
              <a:off x="6477000" y="5562600"/>
              <a:ext cx="533400" cy="5334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96" name="Oval 295"/>
            <p:cNvSpPr/>
            <p:nvPr/>
          </p:nvSpPr>
          <p:spPr>
            <a:xfrm>
              <a:off x="914400" y="4800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297" name="Oval 296"/>
            <p:cNvSpPr/>
            <p:nvPr/>
          </p:nvSpPr>
          <p:spPr>
            <a:xfrm>
              <a:off x="7162800" y="990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endParaRPr lang="en-US" sz="2400" dirty="0"/>
            </a:p>
          </p:txBody>
        </p:sp>
        <p:sp>
          <p:nvSpPr>
            <p:cNvPr id="298" name="Oval 297"/>
            <p:cNvSpPr/>
            <p:nvPr/>
          </p:nvSpPr>
          <p:spPr>
            <a:xfrm>
              <a:off x="7848600" y="4419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endParaRPr lang="en-US" sz="2400" dirty="0"/>
            </a:p>
          </p:txBody>
        </p:sp>
        <p:sp>
          <p:nvSpPr>
            <p:cNvPr id="299" name="Oval 298"/>
            <p:cNvSpPr/>
            <p:nvPr/>
          </p:nvSpPr>
          <p:spPr>
            <a:xfrm>
              <a:off x="1371600" y="34290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00" name="Oval 299"/>
            <p:cNvSpPr/>
            <p:nvPr/>
          </p:nvSpPr>
          <p:spPr>
            <a:xfrm>
              <a:off x="1828800" y="47244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01" name="Oval 300"/>
            <p:cNvSpPr/>
            <p:nvPr/>
          </p:nvSpPr>
          <p:spPr>
            <a:xfrm>
              <a:off x="5257800" y="914400"/>
              <a:ext cx="533400" cy="5334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2" name="Oval 301"/>
            <p:cNvSpPr/>
            <p:nvPr/>
          </p:nvSpPr>
          <p:spPr>
            <a:xfrm>
              <a:off x="7010400" y="5257800"/>
              <a:ext cx="533400" cy="5334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3" name="Oval 302"/>
            <p:cNvSpPr/>
            <p:nvPr/>
          </p:nvSpPr>
          <p:spPr>
            <a:xfrm>
              <a:off x="6096000" y="2133600"/>
              <a:ext cx="533400" cy="5334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4" name="Oval 303"/>
            <p:cNvSpPr/>
            <p:nvPr/>
          </p:nvSpPr>
          <p:spPr>
            <a:xfrm>
              <a:off x="533400" y="609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305" name="Oval 304"/>
            <p:cNvSpPr/>
            <p:nvPr/>
          </p:nvSpPr>
          <p:spPr>
            <a:xfrm>
              <a:off x="2438400" y="6096000"/>
              <a:ext cx="533400" cy="5334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6" name="Oval 305"/>
            <p:cNvSpPr/>
            <p:nvPr/>
          </p:nvSpPr>
          <p:spPr>
            <a:xfrm>
              <a:off x="7848600" y="6858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endParaRPr lang="en-US" sz="2400" dirty="0"/>
            </a:p>
          </p:txBody>
        </p:sp>
        <p:sp>
          <p:nvSpPr>
            <p:cNvPr id="307" name="Oval 306"/>
            <p:cNvSpPr/>
            <p:nvPr/>
          </p:nvSpPr>
          <p:spPr>
            <a:xfrm>
              <a:off x="762000" y="11430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308" name="Oval 307"/>
            <p:cNvSpPr/>
            <p:nvPr/>
          </p:nvSpPr>
          <p:spPr>
            <a:xfrm>
              <a:off x="4648200" y="35814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309" name="Oval 308"/>
            <p:cNvSpPr/>
            <p:nvPr/>
          </p:nvSpPr>
          <p:spPr>
            <a:xfrm>
              <a:off x="3352800" y="8382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310" name="Oval 309"/>
            <p:cNvSpPr/>
            <p:nvPr/>
          </p:nvSpPr>
          <p:spPr>
            <a:xfrm>
              <a:off x="6248400" y="4800600"/>
              <a:ext cx="533400" cy="5334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1" name="Oval 310"/>
            <p:cNvSpPr/>
            <p:nvPr/>
          </p:nvSpPr>
          <p:spPr>
            <a:xfrm>
              <a:off x="5638800" y="1524000"/>
              <a:ext cx="533400" cy="5334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2" name="Oval 311"/>
            <p:cNvSpPr/>
            <p:nvPr/>
          </p:nvSpPr>
          <p:spPr>
            <a:xfrm>
              <a:off x="1371600" y="4038600"/>
              <a:ext cx="533400" cy="5334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13" name="Oval 312"/>
            <p:cNvSpPr/>
            <p:nvPr/>
          </p:nvSpPr>
          <p:spPr>
            <a:xfrm>
              <a:off x="1524000" y="5410200"/>
              <a:ext cx="533400" cy="5334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4" name="Oval 313"/>
            <p:cNvSpPr/>
            <p:nvPr/>
          </p:nvSpPr>
          <p:spPr>
            <a:xfrm>
              <a:off x="7391400" y="39624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endParaRPr lang="en-US" sz="2400" dirty="0"/>
            </a:p>
          </p:txBody>
        </p:sp>
        <p:sp>
          <p:nvSpPr>
            <p:cNvPr id="315" name="Oval 314"/>
            <p:cNvSpPr/>
            <p:nvPr/>
          </p:nvSpPr>
          <p:spPr>
            <a:xfrm>
              <a:off x="3581400" y="1524000"/>
              <a:ext cx="533400" cy="5334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6" name="Oval 315"/>
            <p:cNvSpPr/>
            <p:nvPr/>
          </p:nvSpPr>
          <p:spPr>
            <a:xfrm>
              <a:off x="762000" y="35814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17" name="Oval 316"/>
            <p:cNvSpPr/>
            <p:nvPr/>
          </p:nvSpPr>
          <p:spPr>
            <a:xfrm>
              <a:off x="7848600" y="12954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endParaRPr lang="en-US" sz="2400" dirty="0"/>
            </a:p>
          </p:txBody>
        </p:sp>
        <p:sp>
          <p:nvSpPr>
            <p:cNvPr id="318" name="Oval 317"/>
            <p:cNvSpPr/>
            <p:nvPr/>
          </p:nvSpPr>
          <p:spPr>
            <a:xfrm>
              <a:off x="4038600" y="34290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319" name="Oval 318"/>
            <p:cNvSpPr/>
            <p:nvPr/>
          </p:nvSpPr>
          <p:spPr>
            <a:xfrm>
              <a:off x="4495800" y="29718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320" name="Oval 319"/>
            <p:cNvSpPr/>
            <p:nvPr/>
          </p:nvSpPr>
          <p:spPr>
            <a:xfrm>
              <a:off x="3124200" y="57150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321" name="Oval 320"/>
            <p:cNvSpPr/>
            <p:nvPr/>
          </p:nvSpPr>
          <p:spPr>
            <a:xfrm>
              <a:off x="4876800" y="60960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322" name="Oval 321"/>
            <p:cNvSpPr/>
            <p:nvPr/>
          </p:nvSpPr>
          <p:spPr>
            <a:xfrm>
              <a:off x="3276600" y="228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323" name="Oval 322"/>
            <p:cNvSpPr/>
            <p:nvPr/>
          </p:nvSpPr>
          <p:spPr>
            <a:xfrm>
              <a:off x="1828800" y="304800"/>
              <a:ext cx="533400" cy="5334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324" name="Oval 323"/>
            <p:cNvSpPr/>
            <p:nvPr/>
          </p:nvSpPr>
          <p:spPr>
            <a:xfrm>
              <a:off x="1219200" y="609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325" name="Oval 324"/>
            <p:cNvSpPr/>
            <p:nvPr/>
          </p:nvSpPr>
          <p:spPr>
            <a:xfrm>
              <a:off x="8153400" y="2743200"/>
              <a:ext cx="533400" cy="5334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endParaRPr lang="en-US" sz="2400" dirty="0"/>
            </a:p>
          </p:txBody>
        </p:sp>
        <p:sp>
          <p:nvSpPr>
            <p:cNvPr id="326" name="Oval 325"/>
            <p:cNvSpPr/>
            <p:nvPr/>
          </p:nvSpPr>
          <p:spPr>
            <a:xfrm>
              <a:off x="457200" y="42672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27" name="Oval 326"/>
            <p:cNvSpPr/>
            <p:nvPr/>
          </p:nvSpPr>
          <p:spPr>
            <a:xfrm>
              <a:off x="4191000" y="4038600"/>
              <a:ext cx="533400" cy="53340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328" name="Oval 327"/>
            <p:cNvSpPr/>
            <p:nvPr/>
          </p:nvSpPr>
          <p:spPr>
            <a:xfrm>
              <a:off x="6400800" y="1371600"/>
              <a:ext cx="533400" cy="5334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9" name="Oval 328"/>
            <p:cNvSpPr/>
            <p:nvPr/>
          </p:nvSpPr>
          <p:spPr>
            <a:xfrm>
              <a:off x="4114800" y="1143000"/>
              <a:ext cx="533400" cy="53340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5-Nearest Neighbor Clustering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Evaluating clustering is challenging, since it is an </a:t>
            </a:r>
            <a:r>
              <a:rPr lang="en-US" b="1" i="1" dirty="0" smtClean="0"/>
              <a:t>unsupervised</a:t>
            </a:r>
            <a:r>
              <a:rPr lang="en-US" dirty="0" smtClean="0"/>
              <a:t> learning task</a:t>
            </a:r>
          </a:p>
          <a:p>
            <a:r>
              <a:rPr lang="en-US" dirty="0" smtClean="0"/>
              <a:t>If labels exist, can use standard IR metrics, such as precision and </a:t>
            </a:r>
            <a:r>
              <a:rPr lang="en-US" dirty="0" smtClean="0"/>
              <a:t>recall.  Enron emails, </a:t>
            </a:r>
            <a:r>
              <a:rPr lang="en-US" dirty="0" smtClean="0"/>
              <a:t>for example.</a:t>
            </a:r>
            <a:endParaRPr lang="en-US" dirty="0" smtClean="0"/>
          </a:p>
          <a:p>
            <a:r>
              <a:rPr lang="en-US" dirty="0" smtClean="0"/>
              <a:t>If not, then can use measures such as “cluster precision”, which is defined as: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Another option is to evaluate clustering as part of an end-to-end system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2749" y="4419600"/>
            <a:ext cx="4698501" cy="635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Choose 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K-means and K-nearest neighbor clustering require us to choose </a:t>
            </a:r>
            <a:r>
              <a:rPr lang="en-US" i="1" dirty="0" smtClean="0"/>
              <a:t>K</a:t>
            </a:r>
            <a:r>
              <a:rPr lang="en-US" dirty="0" smtClean="0"/>
              <a:t>, the number of clusters</a:t>
            </a:r>
          </a:p>
          <a:p>
            <a:r>
              <a:rPr lang="en-US" dirty="0" smtClean="0"/>
              <a:t>No theoretically appealing way of choosing </a:t>
            </a:r>
            <a:r>
              <a:rPr lang="en-US" i="1" dirty="0" smtClean="0"/>
              <a:t>K</a:t>
            </a:r>
            <a:r>
              <a:rPr lang="en-US" dirty="0" smtClean="0"/>
              <a:t>, with the</a:t>
            </a:r>
            <a:r>
              <a:rPr lang="en-US" dirty="0" smtClean="0"/>
              <a:t> exception </a:t>
            </a:r>
            <a:r>
              <a:rPr lang="en-US" dirty="0" smtClean="0"/>
              <a:t>of sampling</a:t>
            </a:r>
          </a:p>
          <a:p>
            <a:r>
              <a:rPr lang="en-US" dirty="0" smtClean="0"/>
              <a:t>Depends on the application and data</a:t>
            </a:r>
          </a:p>
          <a:p>
            <a:r>
              <a:rPr lang="en-US" dirty="0" smtClean="0"/>
              <a:t>Can use hierarchical clustering and choose the best level of the hierarchy to use</a:t>
            </a:r>
          </a:p>
          <a:p>
            <a:r>
              <a:rPr lang="en-US" dirty="0" smtClean="0"/>
              <a:t>Can use adaptive </a:t>
            </a:r>
            <a:r>
              <a:rPr lang="en-US" i="1" dirty="0" smtClean="0"/>
              <a:t>K</a:t>
            </a:r>
            <a:r>
              <a:rPr lang="en-US" dirty="0" smtClean="0"/>
              <a:t> for K-nearest neighbor clustering</a:t>
            </a:r>
          </a:p>
          <a:p>
            <a:pPr lvl="1"/>
            <a:r>
              <a:rPr lang="en-US" dirty="0" smtClean="0"/>
              <a:t>Define a ‘ball’ around each item</a:t>
            </a:r>
          </a:p>
          <a:p>
            <a:r>
              <a:rPr lang="en-US" dirty="0" smtClean="0"/>
              <a:t>Difficult problem with no clear solution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114425" y="1219200"/>
            <a:ext cx="6915150" cy="5429250"/>
            <a:chOff x="1543050" y="1276350"/>
            <a:chExt cx="6915150" cy="5429250"/>
          </a:xfrm>
        </p:grpSpPr>
        <p:sp>
          <p:nvSpPr>
            <p:cNvPr id="295" name="Oval 294"/>
            <p:cNvSpPr/>
            <p:nvPr/>
          </p:nvSpPr>
          <p:spPr>
            <a:xfrm>
              <a:off x="6115050" y="59055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96" name="Oval 295"/>
            <p:cNvSpPr/>
            <p:nvPr/>
          </p:nvSpPr>
          <p:spPr>
            <a:xfrm>
              <a:off x="1943100" y="53340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297" name="Oval 296"/>
            <p:cNvSpPr/>
            <p:nvPr/>
          </p:nvSpPr>
          <p:spPr>
            <a:xfrm>
              <a:off x="6629400" y="24765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98" name="Oval 297"/>
            <p:cNvSpPr/>
            <p:nvPr/>
          </p:nvSpPr>
          <p:spPr>
            <a:xfrm>
              <a:off x="7143750" y="50482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99" name="Oval 298"/>
            <p:cNvSpPr/>
            <p:nvPr/>
          </p:nvSpPr>
          <p:spPr>
            <a:xfrm>
              <a:off x="2286000" y="43053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00" name="Oval 299"/>
            <p:cNvSpPr/>
            <p:nvPr/>
          </p:nvSpPr>
          <p:spPr>
            <a:xfrm>
              <a:off x="2628900" y="52768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01" name="Oval 300"/>
            <p:cNvSpPr/>
            <p:nvPr/>
          </p:nvSpPr>
          <p:spPr>
            <a:xfrm>
              <a:off x="5200650" y="24193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2" name="Oval 301"/>
            <p:cNvSpPr/>
            <p:nvPr/>
          </p:nvSpPr>
          <p:spPr>
            <a:xfrm>
              <a:off x="6515100" y="56769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3" name="Oval 302"/>
            <p:cNvSpPr/>
            <p:nvPr/>
          </p:nvSpPr>
          <p:spPr>
            <a:xfrm>
              <a:off x="5829300" y="33337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4" name="Oval 303"/>
            <p:cNvSpPr/>
            <p:nvPr/>
          </p:nvSpPr>
          <p:spPr>
            <a:xfrm>
              <a:off x="1657350" y="21907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5" name="Oval 304"/>
            <p:cNvSpPr/>
            <p:nvPr/>
          </p:nvSpPr>
          <p:spPr>
            <a:xfrm>
              <a:off x="3086100" y="63055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6" name="Oval 305"/>
            <p:cNvSpPr/>
            <p:nvPr/>
          </p:nvSpPr>
          <p:spPr>
            <a:xfrm>
              <a:off x="7143750" y="22479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7" name="Oval 306"/>
            <p:cNvSpPr/>
            <p:nvPr/>
          </p:nvSpPr>
          <p:spPr>
            <a:xfrm>
              <a:off x="1828800" y="25908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8" name="Oval 307"/>
            <p:cNvSpPr/>
            <p:nvPr/>
          </p:nvSpPr>
          <p:spPr>
            <a:xfrm>
              <a:off x="4743450" y="44196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309" name="Oval 308"/>
            <p:cNvSpPr/>
            <p:nvPr/>
          </p:nvSpPr>
          <p:spPr>
            <a:xfrm>
              <a:off x="3771900" y="23622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0" name="Oval 309"/>
            <p:cNvSpPr/>
            <p:nvPr/>
          </p:nvSpPr>
          <p:spPr>
            <a:xfrm>
              <a:off x="5943600" y="53340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1" name="Oval 310"/>
            <p:cNvSpPr/>
            <p:nvPr/>
          </p:nvSpPr>
          <p:spPr>
            <a:xfrm>
              <a:off x="5486400" y="28765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2" name="Oval 311"/>
            <p:cNvSpPr/>
            <p:nvPr/>
          </p:nvSpPr>
          <p:spPr>
            <a:xfrm>
              <a:off x="2286000" y="4762500"/>
              <a:ext cx="400050" cy="40005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13" name="Oval 312"/>
            <p:cNvSpPr/>
            <p:nvPr/>
          </p:nvSpPr>
          <p:spPr>
            <a:xfrm>
              <a:off x="2400300" y="57912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4" name="Oval 313"/>
            <p:cNvSpPr/>
            <p:nvPr/>
          </p:nvSpPr>
          <p:spPr>
            <a:xfrm>
              <a:off x="6800850" y="47053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5" name="Oval 314"/>
            <p:cNvSpPr/>
            <p:nvPr/>
          </p:nvSpPr>
          <p:spPr>
            <a:xfrm>
              <a:off x="3943350" y="28765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6" name="Oval 315"/>
            <p:cNvSpPr/>
            <p:nvPr/>
          </p:nvSpPr>
          <p:spPr>
            <a:xfrm>
              <a:off x="1828800" y="44196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17" name="Oval 316"/>
            <p:cNvSpPr/>
            <p:nvPr/>
          </p:nvSpPr>
          <p:spPr>
            <a:xfrm>
              <a:off x="7143750" y="27051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8" name="Oval 317"/>
            <p:cNvSpPr/>
            <p:nvPr/>
          </p:nvSpPr>
          <p:spPr>
            <a:xfrm>
              <a:off x="4286250" y="43053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319" name="Oval 318"/>
            <p:cNvSpPr/>
            <p:nvPr/>
          </p:nvSpPr>
          <p:spPr>
            <a:xfrm>
              <a:off x="4629150" y="39624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0" name="Oval 319"/>
            <p:cNvSpPr/>
            <p:nvPr/>
          </p:nvSpPr>
          <p:spPr>
            <a:xfrm>
              <a:off x="3600450" y="60198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321" name="Oval 320"/>
            <p:cNvSpPr/>
            <p:nvPr/>
          </p:nvSpPr>
          <p:spPr>
            <a:xfrm>
              <a:off x="4914900" y="63055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322" name="Oval 321"/>
            <p:cNvSpPr/>
            <p:nvPr/>
          </p:nvSpPr>
          <p:spPr>
            <a:xfrm>
              <a:off x="3714750" y="19050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3" name="Oval 322"/>
            <p:cNvSpPr/>
            <p:nvPr/>
          </p:nvSpPr>
          <p:spPr>
            <a:xfrm>
              <a:off x="2628900" y="1962150"/>
              <a:ext cx="400050" cy="40005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324" name="Oval 323"/>
            <p:cNvSpPr/>
            <p:nvPr/>
          </p:nvSpPr>
          <p:spPr>
            <a:xfrm>
              <a:off x="2171700" y="21907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325" name="Oval 324"/>
            <p:cNvSpPr/>
            <p:nvPr/>
          </p:nvSpPr>
          <p:spPr>
            <a:xfrm>
              <a:off x="7372350" y="3790950"/>
              <a:ext cx="400050" cy="40005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endParaRPr lang="en-US" sz="2400" dirty="0"/>
            </a:p>
          </p:txBody>
        </p:sp>
        <p:sp>
          <p:nvSpPr>
            <p:cNvPr id="326" name="Oval 325"/>
            <p:cNvSpPr/>
            <p:nvPr/>
          </p:nvSpPr>
          <p:spPr>
            <a:xfrm>
              <a:off x="1600200" y="49339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27" name="Oval 326"/>
            <p:cNvSpPr/>
            <p:nvPr/>
          </p:nvSpPr>
          <p:spPr>
            <a:xfrm>
              <a:off x="4400550" y="4762500"/>
              <a:ext cx="400050" cy="40005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328" name="Oval 327"/>
            <p:cNvSpPr/>
            <p:nvPr/>
          </p:nvSpPr>
          <p:spPr>
            <a:xfrm>
              <a:off x="6057900" y="276225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29" name="Oval 328"/>
            <p:cNvSpPr/>
            <p:nvPr/>
          </p:nvSpPr>
          <p:spPr>
            <a:xfrm>
              <a:off x="4343400" y="2590800"/>
              <a:ext cx="400050" cy="400050"/>
            </a:xfrm>
            <a:prstGeom prst="ellipse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3714750" y="4076700"/>
              <a:ext cx="1828800" cy="1771650"/>
            </a:xfrm>
            <a:prstGeom prst="ellipse">
              <a:avLst/>
            </a:prstGeom>
            <a:solidFill>
              <a:srgbClr val="DDDDDD">
                <a:alpha val="24706"/>
              </a:srgbClr>
            </a:solidFill>
            <a:ln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" name="Oval 38"/>
            <p:cNvSpPr/>
            <p:nvPr/>
          </p:nvSpPr>
          <p:spPr>
            <a:xfrm>
              <a:off x="1543050" y="4076700"/>
              <a:ext cx="1828800" cy="1771650"/>
            </a:xfrm>
            <a:prstGeom prst="ellipse">
              <a:avLst/>
            </a:prstGeom>
            <a:solidFill>
              <a:srgbClr val="DDDDDD">
                <a:alpha val="24706"/>
              </a:srgbClr>
            </a:solidFill>
            <a:ln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0" name="Oval 39"/>
            <p:cNvSpPr/>
            <p:nvPr/>
          </p:nvSpPr>
          <p:spPr>
            <a:xfrm>
              <a:off x="1885950" y="1276350"/>
              <a:ext cx="1828800" cy="1771650"/>
            </a:xfrm>
            <a:prstGeom prst="ellipse">
              <a:avLst/>
            </a:prstGeom>
            <a:solidFill>
              <a:srgbClr val="DDDDDD">
                <a:alpha val="24706"/>
              </a:srgbClr>
            </a:solidFill>
            <a:ln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Oval 40"/>
            <p:cNvSpPr/>
            <p:nvPr/>
          </p:nvSpPr>
          <p:spPr>
            <a:xfrm>
              <a:off x="6629400" y="3105150"/>
              <a:ext cx="1828800" cy="1771650"/>
            </a:xfrm>
            <a:prstGeom prst="ellipse">
              <a:avLst/>
            </a:prstGeom>
            <a:solidFill>
              <a:srgbClr val="DDDDDD">
                <a:alpha val="24706"/>
              </a:srgbClr>
            </a:solidFill>
            <a:ln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Adaptive Nearest Neighbor Clustering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and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Cluster hypothesis</a:t>
            </a:r>
          </a:p>
          <a:p>
            <a:pPr lvl="1"/>
            <a:r>
              <a:rPr lang="en-US" dirty="0" smtClean="0"/>
              <a:t>“Closely associated documents tend to be relevant to the same requests” – van Rijsbergen ‘79</a:t>
            </a:r>
          </a:p>
          <a:p>
            <a:r>
              <a:rPr lang="en-US" dirty="0" smtClean="0"/>
              <a:t>Tends to hold in practice, but not always</a:t>
            </a:r>
          </a:p>
          <a:p>
            <a:r>
              <a:rPr lang="en-US" dirty="0" smtClean="0"/>
              <a:t>Two retrieval modeling options</a:t>
            </a:r>
          </a:p>
          <a:p>
            <a:pPr lvl="1"/>
            <a:r>
              <a:rPr lang="en-US" dirty="0" smtClean="0"/>
              <a:t>Retrieve clusters according to P(</a:t>
            </a:r>
            <a:r>
              <a:rPr lang="en-US" i="1" dirty="0" smtClean="0"/>
              <a:t>Q</a:t>
            </a:r>
            <a:r>
              <a:rPr lang="en-US" dirty="0" smtClean="0"/>
              <a:t> | </a:t>
            </a:r>
            <a:r>
              <a:rPr lang="en-US" i="1" dirty="0" smtClean="0"/>
              <a:t>C</a:t>
            </a:r>
            <a:r>
              <a:rPr lang="en-US" i="1" baseline="-25000" dirty="0" smtClean="0"/>
              <a:t>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Smooth documents using K-NN clusters: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Smoothing approach more effective</a:t>
            </a:r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6239" y="4521706"/>
            <a:ext cx="6731521" cy="736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Cluster Hypothesis</a:t>
            </a:r>
            <a:endParaRPr lang="en-US" dirty="0"/>
          </a:p>
        </p:txBody>
      </p:sp>
      <p:pic>
        <p:nvPicPr>
          <p:cNvPr id="57347" name="Picture 3" descr="C:\Users\croft\Desktop\cluster-hyp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5889625" cy="5369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101: 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Random variables are non-deterministic</a:t>
            </a:r>
          </a:p>
          <a:p>
            <a:pPr lvl="1"/>
            <a:r>
              <a:rPr lang="en-US" dirty="0" smtClean="0"/>
              <a:t>Can be discrete (finite number of outcomes) or continues</a:t>
            </a:r>
          </a:p>
          <a:p>
            <a:pPr lvl="1"/>
            <a:r>
              <a:rPr lang="en-US" dirty="0" smtClean="0"/>
              <a:t>Model uncertainty in a variable</a:t>
            </a:r>
          </a:p>
          <a:p>
            <a:r>
              <a:rPr lang="en-US" dirty="0" smtClean="0"/>
              <a:t>P(</a:t>
            </a:r>
            <a:r>
              <a:rPr lang="en-US" i="1" dirty="0" smtClean="0"/>
              <a:t>X</a:t>
            </a:r>
            <a:r>
              <a:rPr lang="en-US" dirty="0" smtClean="0"/>
              <a:t> = </a:t>
            </a:r>
            <a:r>
              <a:rPr lang="en-US" i="1" dirty="0" smtClean="0"/>
              <a:t>x</a:t>
            </a:r>
            <a:r>
              <a:rPr lang="en-US" dirty="0" smtClean="0"/>
              <a:t>) means “the probability that random variable X takes on value x”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Let X be the outcome of a coin toss</a:t>
            </a:r>
          </a:p>
          <a:p>
            <a:pPr lvl="1"/>
            <a:r>
              <a:rPr lang="en-US" dirty="0" smtClean="0"/>
              <a:t>P(X = heads) = P(X = tails) = 0.5</a:t>
            </a:r>
          </a:p>
          <a:p>
            <a:r>
              <a:rPr lang="en-US" dirty="0" smtClean="0"/>
              <a:t>Example: </a:t>
            </a:r>
            <a:r>
              <a:rPr lang="en-US" i="1" dirty="0" smtClean="0"/>
              <a:t>Y</a:t>
            </a:r>
            <a:r>
              <a:rPr lang="en-US" dirty="0" smtClean="0"/>
              <a:t> = 5 - 2</a:t>
            </a:r>
            <a:r>
              <a:rPr lang="en-US" i="1" dirty="0" smtClean="0"/>
              <a:t>X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dirty="0" smtClean="0"/>
              <a:t> is random, then </a:t>
            </a:r>
            <a:r>
              <a:rPr lang="en-US" i="1" dirty="0" smtClean="0"/>
              <a:t>Y</a:t>
            </a:r>
            <a:r>
              <a:rPr lang="en-US" dirty="0" smtClean="0"/>
              <a:t> is random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X</a:t>
            </a:r>
            <a:r>
              <a:rPr lang="en-US" dirty="0" smtClean="0"/>
              <a:t> is deterministic then </a:t>
            </a:r>
            <a:r>
              <a:rPr lang="en-US" i="1" dirty="0" smtClean="0"/>
              <a:t>Y</a:t>
            </a:r>
            <a:r>
              <a:rPr lang="en-US" dirty="0" smtClean="0"/>
              <a:t> is also deterministic</a:t>
            </a:r>
          </a:p>
          <a:p>
            <a:pPr lvl="2"/>
            <a:r>
              <a:rPr lang="en-US" i="1" dirty="0" smtClean="0"/>
              <a:t>Note: </a:t>
            </a:r>
            <a:r>
              <a:rPr lang="en-US" dirty="0" smtClean="0"/>
              <a:t>“Deterministic” just means P(X = x) = 1.0!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Classifier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Documents are classified according to: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Must estimate P(</a:t>
            </a:r>
            <a:r>
              <a:rPr lang="en-US" i="1" dirty="0" smtClean="0"/>
              <a:t>d</a:t>
            </a:r>
            <a:r>
              <a:rPr lang="en-US" dirty="0" smtClean="0"/>
              <a:t> | </a:t>
            </a:r>
            <a:r>
              <a:rPr lang="en-US" i="1" dirty="0" smtClean="0"/>
              <a:t>c</a:t>
            </a:r>
            <a:r>
              <a:rPr lang="en-US" dirty="0" smtClean="0"/>
              <a:t>) and P(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P(</a:t>
            </a:r>
            <a:r>
              <a:rPr lang="en-US" i="1" dirty="0" smtClean="0"/>
              <a:t>c</a:t>
            </a:r>
            <a:r>
              <a:rPr lang="en-US" dirty="0" smtClean="0"/>
              <a:t>) is the probability of observing class </a:t>
            </a:r>
            <a:r>
              <a:rPr lang="en-US" i="1" dirty="0" smtClean="0"/>
              <a:t>c</a:t>
            </a:r>
          </a:p>
          <a:p>
            <a:pPr lvl="1"/>
            <a:r>
              <a:rPr lang="en-US" dirty="0" smtClean="0"/>
              <a:t>P(</a:t>
            </a:r>
            <a:r>
              <a:rPr lang="en-US" i="1" dirty="0" smtClean="0"/>
              <a:t>d</a:t>
            </a:r>
            <a:r>
              <a:rPr lang="en-US" dirty="0" smtClean="0"/>
              <a:t> | </a:t>
            </a:r>
            <a:r>
              <a:rPr lang="en-US" i="1" dirty="0" smtClean="0"/>
              <a:t>c</a:t>
            </a:r>
            <a:r>
              <a:rPr lang="en-US" dirty="0" smtClean="0"/>
              <a:t>) is the probability that document d is observed given the class is known to be </a:t>
            </a:r>
            <a:r>
              <a:rPr lang="en-US" i="1" dirty="0" smtClean="0"/>
              <a:t>c</a:t>
            </a:r>
          </a:p>
        </p:txBody>
      </p:sp>
      <p:pic>
        <p:nvPicPr>
          <p:cNvPr id="7" name="Content Placeholder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1899" y="2438400"/>
            <a:ext cx="4469901" cy="1143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P(</a:t>
            </a:r>
            <a:r>
              <a:rPr lang="en-US" i="1" dirty="0" smtClean="0"/>
              <a:t>c</a:t>
            </a:r>
            <a:r>
              <a:rPr lang="en-US" dirty="0" smtClean="0"/>
              <a:t>) is the probability of observing class </a:t>
            </a:r>
            <a:r>
              <a:rPr lang="en-US" i="1" dirty="0" smtClean="0"/>
              <a:t>c</a:t>
            </a:r>
          </a:p>
          <a:p>
            <a:r>
              <a:rPr lang="en-US" dirty="0" smtClean="0"/>
              <a:t>Estimated as the proportion of training documents in class </a:t>
            </a:r>
            <a:r>
              <a:rPr lang="en-US" i="1" dirty="0" smtClean="0"/>
              <a:t>c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N</a:t>
            </a:r>
            <a:r>
              <a:rPr lang="en-US" i="1" baseline="-25000" dirty="0" smtClean="0"/>
              <a:t>c</a:t>
            </a:r>
            <a:r>
              <a:rPr lang="en-US" dirty="0" smtClean="0"/>
              <a:t> is the number of training documents in class </a:t>
            </a:r>
            <a:r>
              <a:rPr lang="en-US" i="1" dirty="0" smtClean="0"/>
              <a:t>c</a:t>
            </a:r>
          </a:p>
          <a:p>
            <a:r>
              <a:rPr lang="en-US" i="1" dirty="0" smtClean="0"/>
              <a:t>N </a:t>
            </a:r>
            <a:r>
              <a:rPr lang="en-US" dirty="0" smtClean="0"/>
              <a:t>is the total number of training documents</a:t>
            </a:r>
            <a:endParaRPr lang="en-US" i="1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5353" y="3505200"/>
            <a:ext cx="1193294" cy="559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begin{eqnarray*}&#10;  P(C | D) &amp; = &amp; \frac{P(D | C)P(C)}{P(D)} \\&#10;           &amp; = &amp; \frac{P(D | C)P(C)}{\sum_{c \in \mathcal{C}} P(D | C = c)P(C = c)}&#10;\end{eqnarray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84"/>
  <p:tag name="PICTUREFILESIZE" val="1730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[ P(w | c) = \frac{tf_{w,c} + \mu \frac{cf_w}{|C|}}{|c| + \mu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00"/>
  <p:tag name="PICTUREFILESIZE" val="5801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[ \textrm{Margin}(w) = \frac{|w \cdot x^{-}| + |w \cdot x^{+}|}{||w||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39"/>
  <p:tag name="PICTUREFILESIZE" val="6203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$w \cdot x &gt; 0$ 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MAGNIFICATION" val="2000"/>
  <p:tag name="ORIGWIDTH" val="41"/>
  <p:tag name="PICTUREFILESIZE" val="2372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$w \cdot x &lt; 0$ 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MAGNIFICATION" val="3220"/>
  <p:tag name="ORIGWIDTH" val="41"/>
  <p:tag name="PICTUREFILESIZE" val="2372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$w \cdot x = 0$ 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MAGNIFICATION" val="3220"/>
  <p:tag name="ORIGWIDTH" val="41"/>
  <p:tag name="PICTUREFILESIZE" val="2372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$w \cdot x = 1$ 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MAGNIFICATION" val="3221"/>
  <p:tag name="ORIGWIDTH" val="41"/>
  <p:tag name="PICTUREFILESIZE" val="2372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$w \cdot x = -1$ 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MAGNIFICATION" val="3222"/>
  <p:tag name="ORIGWIDTH" val="49"/>
  <p:tag name="PICTUREFILESIZE" val="3276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[ |w \cdot x^{-}| = |w \cdot x^{+}| = 1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1"/>
  <p:tag name="ORIGWIDTH" val="96"/>
  <p:tag name="PICTUREFILESIZE" val="2508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[ \frac{2}{||w||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1"/>
  <p:tag name="ORIGWIDTH" val="19"/>
  <p:tag name="PICTUREFILESIZE" val="104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[ ||w||^2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1"/>
  <p:tag name="ORIGWIDTH" val="22"/>
  <p:tag name="PICTUREFILESIZE" val="847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begin{eqnarray*}&#10;  \textrm{Class}(d) &amp; = &amp; \arg\max_{c \in \mathcal{C}} P(c | d) \\&#10;                    &amp; = &amp; \arg\max_{c \in \mathcal{C}} \frac{P(d | c)P(c)}{\sum_{c \in C} P(d | c)P(c)}&#10;\end{eqnarray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76"/>
  <p:tag name="PICTUREFILESIZE" val="16789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begin{eqnarray*}&#10;  minimize: &amp; \frac{1}{2}||w||^2 &amp; \\&#10;  subject\ to: &amp; &amp; \\&#10;       &amp; w \cdot x_i \geq 1  &amp; \forall i\textrm{ s.t. Class}(i) =\textrm{ +} \\&#10;       &amp; w \cdot x_i \leq -1 &amp; \forall i\textrm{ s.t. Class}(i) =\textrm{ -}&#10;\end{eqnarray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07"/>
  <p:tag name="PICTUREFILESIZE" val="18515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begin{eqnarray*}&#10;  minimize: &amp; \frac{1}{2}||w||^2 + C \sum_{i=1}^N \xi_i &amp; \nonumber \\&#10;  subject\ to: &amp; &amp; \nonumber \\&#10;       &amp; w \cdot x_i \geq 1 - \xi_i &amp; \forall i\textrm{ s.t. Class}(i) = \textrm{+} \\&#10;       &amp; w \cdot x_i \leq -1 + \xi_i &amp; \forall i\textrm{ s.t. Class}(i) = \textrm{-} \\&#10;       &amp; \xi_i \geq 0 &amp; \forall i&#10;\end{eqnarray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39"/>
  <p:tag name="PICTUREFILESIZE" val="25385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[ \Phi(x) = \left( \begin{array}{c} x_1^2 \\ \sqrt{2}x_1x_2 \\ x_2^2 \end{array} \right)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93"/>
  <p:tag name="PICTUREFILESIZE" val="7291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begin{eqnarray*}&#10;  \Phi(w) \cdot \Phi(x) &amp; = &amp; w_1^2x_1^2 + 2 w_1w_2x_1x_2 + w_2^2x_2^2 \\&#10;                        &amp; = &amp; (w \cdot x)^2&#10;\end{eqnarray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95"/>
  <p:tag name="PICTUREFILESIZE" val="11433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[ \Phi(w) \cdot \Phi(x) \]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49"/>
  <p:tag name="PICTUREFILESIZE" val="2553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begin{table}&#10;  \begin{center}&#10;  \begin{tabular}{|c|c|c|}&#10;  \hline&#10;  Kernel Type &amp; Value &amp; Implicit Dimension \\&#10;  \hline&#10;  Linear &amp; $K(x_1,x_2) = x_1 \cdot x_2$ &amp; $N$ \\&#10;  \hline&#10;  Polynomial &amp; $K(x_1,x_2) = \left(x_1 \cdot x_2\right)^p$ &amp; $\left(\begin{array}{c} N + p - 1 \\ N \end{array}\right)$ \\&#10;  \hline&#10;  Gaussian &amp; $K(x_1,x_2) = \exp{-||x_1-x_2||^2/2\sigma^2}$ &amp; Infinite \\&#10;  \hline&#10;  \end{tabular}&#10;  \end{center}&#10;\end{table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323"/>
  <p:tag name="PICTUREFILESIZE" val="34434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[ \textrm{Class}(x) = \arg \max_c w_c \cdot x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09"/>
  <p:tag name="PICTUREFILESIZE" val="5335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begin{eqnarray*}&#10;  IG(w) &amp; = &amp; H(C) - H(C | w) \\&#10;          &amp; = &amp; -\sum_{c \in \mathcal{C}} P(c) \log P(c) + \sum_{w \in \left\{0,1\right\}} P(w) \sum_{c \in \mathcal{C}} P(c | w) \log P(c | w)&#10;\end{eqnarray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97"/>
  <p:tag name="PICTUREFILESIZE" val="19948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[ COST(C_i, C_j) = \min \{dist(X_i, X_j) | X_i \in C_i, X_j \in C_j\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33"/>
  <p:tag name="PICTUREFILESIZE" val="11260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[ COST(C_i, C_j) = \max \{dist(X_i, X_j) | X_i \in C_i, X_j \in C_j\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35"/>
  <p:tag name="PICTUREFILESIZE" val="11673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[ P(c) = \frac{N_c}{N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47"/>
  <p:tag name="PICTUREFILESIZE" val="2528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[  COST(C_i, C_j) = \frac{\sum_{X_i \in C_i, X_j \in C_j} dist(X_i, X_j)}{|C_i||C_j|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96"/>
  <p:tag name="PICTUREFILESIZE" val="12789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[ COST(C_i, C_j) = dist(\mu_{C_i}, \mu_{C_j})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37"/>
  <p:tag name="PICTUREFILESIZE" val="7309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usepackage{algorithm}&#10;\usepackage{algpseudocode}&#10;\begin{document}&#10;\begin{algorithm}&#10;  \caption{Agglomerative Clustering}&#10;  \begin{algorithmic}[1]&#10;    \Procedure{AgglomerativeCluster}{$X_1, \ldots, X_N$, $K$}&#10;       \State $A[1], \ldots, A[N] \leftarrow 1, \ldots, N$&#10;       \State $ids \leftarrow \{1, \ldots, N\}$&#10;       \For{$c = N\textrm{ to }K$}&#10;          \State $bestcost \leftarrow \infty$&#10;          \State $bestclusterA \leftarrow \textrm{ undefined}$&#10;          \State $bestclusterB \leftarrow \textrm{ undefined}$&#10;          \For{$i \in ids$}&#10;             \For{$j \in ids - \{i\}$}&#10;                \State $c_{i,j} \leftarrow COST(C_i, C_j)$&#10;                \If{$c_{i,j} &lt; bestcost$}&#10;                   \State $bestcost \leftarrow c_{i,j}$&#10;                   \State $bestclusterA \leftarrow i$&#10;                   \State $bestclusterB \leftarrow j$&#10;                \EndIf&#10;             \EndFor&#10;          \EndFor&#10;          \State $ids \leftarrow ids - \{bestClusterA\}$&#10;          \For{$i = 1\textrm{ to }N$}&#10;             \If{$A[i]\textrm{ is equal to }bestClusterA$}&#10;                \State $A[i] \leftarrow bestClusterB$&#10;             \EndIf&#10;          \EndFor&#10;       \EndFor&#10;    \EndProcedure&#10;  \end{algorithmic}&#10;  \label{alg:agglomerative}&#10;\end{algorithm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345"/>
  <p:tag name="PICTUREFILESIZE" val="120730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usepackage{algorithm}&#10;\usepackage{algpseudocode}&#10;\begin{document}&#10;\begin{algorithm}&#10;  \caption{K-Means Clustering}&#10;  \begin{algorithmic}[1]&#10;    \Procedure{KMeansCluster}{$X_1, \ldots, X_N$, $K$}&#10;       \State $A[1], \ldots, A[N] \leftarrow\textrm{ initial cluster assignment}$&#10;       %\State $\mu_{C_1}, \ldots, \mu_{C_K} \leftarrow\textrm{ initial centroids}$&#10;       \Repeat&#10;          \State $change \leftarrow false$&#10;          \For{$i = 1\textrm{ to }N$}&#10;             \State $\hat{k} \leftarrow \arg\min_k dist(X_i, C_k)$&#10;             \If{$A[i]$\textbf{ is not equal }$\hat{k}$}&#10;                \State $A[i] \leftarrow \hat{k}$&#10;                \State $change \leftarrow true$&#10;             \EndIf&#10;          \EndFor&#10;          %\For{$k = 1\textrm{ to }K$}&#10;          %   \State $\mu_{C_k} \leftarrow \frac{\sum_{i:A[i]=k}X_i}{|i:A[i]=k|}$&#10;          %\EndFor&#10;       \Until{$change$\textbf{ is equal to }$false$}&#10;       \Return{$A[1], \ldots, A[N]$}&#10;    \EndProcedure&#10;  \end{algorithmic}&#10;  \label{alg:kmeans}&#10;\end{algorithm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345"/>
  <p:tag name="PICTUREFILESIZE" val="71261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[ ClusterPrecision = \frac{\sum_{i=1}^K |\textrm{MaxClass}(C_i)|}{N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185"/>
  <p:tag name="PICTUREFILESIZE" val="10735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[ P(w|D) = (1-\lambda -\delta) \frac{f_{w,D}}{|D|} + \delta \sum_{C_j}\frac{f_{w,C_j}}{|C_j|}P(D|C_j)  + \lambda \frac{f_{w,Coll}}{|Coll|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65"/>
  <p:tag name="PICTUREFILESIZE" val="16142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[  P(d | c) = \prod_{w \in \mathcal{V}} P(w | c)^{\delta(w,d)}\left(1 - P(w | c)\right)^{1-\delta(w,d)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02"/>
  <p:tag name="PICTUREFILESIZE" val="1001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[  P(w | c) = \frac{df_{w,c} + 1}{N_c + 1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83"/>
  <p:tag name="PICTUREFILESIZE" val="4437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[  P(w | c) = \frac{df_{w,c} + \mu \frac{N_w}{N}}{N_c + \mu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98"/>
  <p:tag name="PICTUREFILESIZE" val="6271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begin{figure}&#10;  \begin{center}&#10;  \begin{tabular}{|c|c|c|c|c|c|c|c|}&#10;    \hline&#10;    document $id$ &amp; cheap &amp; buy &amp; banking &amp; dinner &amp; the &amp; $class$ \\&#10;    \hline&#10;     1 &amp; 0 &amp; 0 &amp; 0 &amp; 0 &amp; 2 &amp; not spam \\&#10;     2 &amp; 3 &amp; 0 &amp; 1 &amp; 0 &amp; 1 &amp; spam \\&#10;     3 &amp; 0 &amp; 0 &amp; 0 &amp; 0 &amp; 1 &amp; not spam \\&#10;     4 &amp; 2 &amp; 0 &amp; 3 &amp; 0 &amp; 2 &amp; spam \\&#10;     5 &amp; 5 &amp; 2 &amp; 0 &amp; 0 &amp; 1 &amp; spam \\&#10;     6 &amp; 0 &amp; 0 &amp; 1 &amp; 0 &amp; 1 &amp; not spam \\&#10;     7 &amp; 0 &amp; 1 &amp; 1 &amp; 0 &amp; 1 &amp; not spam \\&#10;     8 &amp; 0 &amp; 0 &amp; 0 &amp; 0 &amp; 1 &amp; not spam \\&#10;     9 &amp; 0 &amp; 0 &amp; 0 &amp; 0 &amp; 1 &amp; not spam \\&#10;    10 &amp; 1 &amp; 1 &amp; 0 &amp; 1 &amp; 2 &amp; not spam \\&#10;    \hline&#10;  \end{tabular}&#10;  \end{center}&#10;\end{figure}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97"/>
  <p:tag name="PICTUREFILESIZE" val="52664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begin{eqnarray*}&#10;  P(d | c) &amp; = &amp; P(|d|) \left( tf_{w_1,d},tf_{w_2,d},\ldots,tf_{w_{\mathcal{V},d}} \right)! \prod_{w \in \mathcal{V}} P(w | c)^{tf_{w,d}} \\&#10;           &amp; \propto &amp; \prod_{w \in \mathcal{V}} P(w | c)^{tf_{w,d}}&#10;\end{eqnarray*}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267"/>
  <p:tag name="PICTUREFILESIZE" val="19133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" val="latex"/>
  <p:tag name="SOURCE" val="\documentclass{article}\pagestyle{empty}&#10;\begin{document}&#10;\[ P(w | c) = \frac{tf_{w,c} + 1}{|c| + |\mathcal{V}|} \]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MAGNIFICATION" val="2000"/>
  <p:tag name="ORIGWIDTH" val="83"/>
  <p:tag name="PICTUREFILESIZE" val="440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9445</TotalTime>
  <Words>2863</Words>
  <Application>Microsoft Macintosh PowerPoint</Application>
  <PresentationFormat>On-screen Show (4:3)</PresentationFormat>
  <Paragraphs>648</Paragraphs>
  <Slides>65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Office Theme</vt:lpstr>
      <vt:lpstr>Acrobat Document</vt:lpstr>
      <vt:lpstr>Search Engines</vt:lpstr>
      <vt:lpstr>Classification and Clustering</vt:lpstr>
      <vt:lpstr>Classification</vt:lpstr>
      <vt:lpstr>How to Classify?</vt:lpstr>
      <vt:lpstr>Ontologies</vt:lpstr>
      <vt:lpstr>Naïve Bayes Classifier</vt:lpstr>
      <vt:lpstr>Probability 101: Random Variables</vt:lpstr>
      <vt:lpstr>Naïve Bayes Classifier</vt:lpstr>
      <vt:lpstr>Estimating P(c)</vt:lpstr>
      <vt:lpstr>Estimating P(d | c)</vt:lpstr>
      <vt:lpstr>Multiple Bernoulli Event Space</vt:lpstr>
      <vt:lpstr>Multiple Bernoulli Document Representation</vt:lpstr>
      <vt:lpstr>Multiple-Bernoulli: Estimating P(d | c)</vt:lpstr>
      <vt:lpstr>Multinomial Event Space</vt:lpstr>
      <vt:lpstr>Multinomial Document Representation</vt:lpstr>
      <vt:lpstr>Multinomial: Estimating P(d | c)</vt:lpstr>
      <vt:lpstr>Support Vector Machines</vt:lpstr>
      <vt:lpstr>“Best” Hyperplane?</vt:lpstr>
      <vt:lpstr>Support Vector Machines</vt:lpstr>
      <vt:lpstr>“Best” Hyperplane?</vt:lpstr>
      <vt:lpstr>Separable vs. Non-Separable Data</vt:lpstr>
      <vt:lpstr>Linear Separable Case</vt:lpstr>
      <vt:lpstr>Linearly Non-Separable Case</vt:lpstr>
      <vt:lpstr>The Kernel Trick</vt:lpstr>
      <vt:lpstr>Kernel Trick Example</vt:lpstr>
      <vt:lpstr>Common Kernels</vt:lpstr>
      <vt:lpstr>Non-Binary Classification with SVMs</vt:lpstr>
      <vt:lpstr>SVM Tools</vt:lpstr>
      <vt:lpstr>Evaluating Classifiers</vt:lpstr>
      <vt:lpstr>Classes of Classifiers</vt:lpstr>
      <vt:lpstr>Generative vs. Discriminative</vt:lpstr>
      <vt:lpstr>Naïve Bayes Generative Process</vt:lpstr>
      <vt:lpstr>Nearest Neighbor Classification</vt:lpstr>
      <vt:lpstr>Feature Selection</vt:lpstr>
      <vt:lpstr>Information Gain</vt:lpstr>
      <vt:lpstr>Classification Applications</vt:lpstr>
      <vt:lpstr>Spam, Spam, Spam</vt:lpstr>
      <vt:lpstr>Spam Example</vt:lpstr>
      <vt:lpstr>Spam Detection</vt:lpstr>
      <vt:lpstr>Example Spam Assassin Output</vt:lpstr>
      <vt:lpstr>Sentiment</vt:lpstr>
      <vt:lpstr>Classifying Sentiment</vt:lpstr>
      <vt:lpstr>Sentiment Classification Example</vt:lpstr>
      <vt:lpstr>Classifying Online Ads</vt:lpstr>
      <vt:lpstr>Semantic Classification</vt:lpstr>
      <vt:lpstr>Semantic Classification</vt:lpstr>
      <vt:lpstr>Clustering</vt:lpstr>
      <vt:lpstr>Clustering</vt:lpstr>
      <vt:lpstr>Hierarchical Clustering</vt:lpstr>
      <vt:lpstr>Example Dendrogram</vt:lpstr>
      <vt:lpstr>Divisive and Agglomerative Hierarchical Clustering</vt:lpstr>
      <vt:lpstr>Divisive Hierarchical Clustering</vt:lpstr>
      <vt:lpstr>Agglomerative Hierarchical Clustering</vt:lpstr>
      <vt:lpstr>Clustering Costs</vt:lpstr>
      <vt:lpstr>Clustering Strategies</vt:lpstr>
      <vt:lpstr>Agglomerative Clustering Algorithm</vt:lpstr>
      <vt:lpstr>K-Means Clustering</vt:lpstr>
      <vt:lpstr>K-Means Clustering Algorithm</vt:lpstr>
      <vt:lpstr>K-Nearest Neighbor Clustering</vt:lpstr>
      <vt:lpstr>5-Nearest Neighbor Clustering</vt:lpstr>
      <vt:lpstr>Evaluating Clustering</vt:lpstr>
      <vt:lpstr>How to Choose K?</vt:lpstr>
      <vt:lpstr>Adaptive Nearest Neighbor Clustering</vt:lpstr>
      <vt:lpstr>Clustering and Search</vt:lpstr>
      <vt:lpstr>Testing the Cluster Hypothesis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Engines</dc:title>
  <dc:creator>metzler</dc:creator>
  <cp:lastModifiedBy>Charles Nicholas</cp:lastModifiedBy>
  <cp:revision>50</cp:revision>
  <dcterms:created xsi:type="dcterms:W3CDTF">2015-04-13T22:12:06Z</dcterms:created>
  <dcterms:modified xsi:type="dcterms:W3CDTF">2015-04-13T22:36:01Z</dcterms:modified>
</cp:coreProperties>
</file>